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0" r:id="rId1"/>
  </p:sldMasterIdLst>
  <p:notesMasterIdLst>
    <p:notesMasterId r:id="rId15"/>
  </p:notesMasterIdLst>
  <p:handoutMasterIdLst>
    <p:handoutMasterId r:id="rId16"/>
  </p:handoutMasterIdLst>
  <p:sldIdLst>
    <p:sldId id="298" r:id="rId2"/>
    <p:sldId id="285" r:id="rId3"/>
    <p:sldId id="303" r:id="rId4"/>
    <p:sldId id="304" r:id="rId5"/>
    <p:sldId id="305" r:id="rId6"/>
    <p:sldId id="306" r:id="rId7"/>
    <p:sldId id="307" r:id="rId8"/>
    <p:sldId id="308" r:id="rId9"/>
    <p:sldId id="309" r:id="rId10"/>
    <p:sldId id="310" r:id="rId11"/>
    <p:sldId id="311" r:id="rId12"/>
    <p:sldId id="312" r:id="rId13"/>
    <p:sldId id="30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0"/>
    <p:restoredTop sz="94673"/>
  </p:normalViewPr>
  <p:slideViewPr>
    <p:cSldViewPr snapToGrid="0" snapToObjects="1">
      <p:cViewPr varScale="1">
        <p:scale>
          <a:sx n="105" d="100"/>
          <a:sy n="105" d="100"/>
        </p:scale>
        <p:origin x="80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1E5FF1B3-8F25-8E58-4BFA-0EB8A6E5E8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70A23DBB-8436-AA6A-5BB3-596A54770A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0C8B23-8598-8048-98D2-77B1E720DCD8}" type="datetimeFigureOut">
              <a:rPr lang="tr-TR" smtClean="0"/>
              <a:t>5.01.2025</a:t>
            </a:fld>
            <a:endParaRPr lang="tr-TR"/>
          </a:p>
        </p:txBody>
      </p:sp>
      <p:sp>
        <p:nvSpPr>
          <p:cNvPr id="4" name="Alt Bilgi Yer Tutucusu 3">
            <a:extLst>
              <a:ext uri="{FF2B5EF4-FFF2-40B4-BE49-F238E27FC236}">
                <a16:creationId xmlns:a16="http://schemas.microsoft.com/office/drawing/2014/main" id="{25049CFA-2B2C-3239-B265-3C8BFD1E24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08243CB8-F62E-1476-EB99-46B88B7CE1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F8DEA-B0DB-2F48-BAFC-F02721F1706D}" type="slidenum">
              <a:rPr lang="tr-TR" smtClean="0"/>
              <a:t>‹#›</a:t>
            </a:fld>
            <a:endParaRPr lang="tr-TR"/>
          </a:p>
        </p:txBody>
      </p:sp>
    </p:spTree>
    <p:extLst>
      <p:ext uri="{BB962C8B-B14F-4D97-AF65-F5344CB8AC3E}">
        <p14:creationId xmlns:p14="http://schemas.microsoft.com/office/powerpoint/2010/main" val="209931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8C551-22FF-4CB8-B8F2-5188D8B377D2}" type="datetimeFigureOut">
              <a:rPr lang="tr-TR" smtClean="0"/>
              <a:t>5.01.2025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A691B-61CC-4BE4-AE7E-A966C5B1D842}" type="slidenum">
              <a:rPr lang="tr-TR" smtClean="0"/>
              <a:t>‹#›</a:t>
            </a:fld>
            <a:endParaRPr lang="tr-TR"/>
          </a:p>
        </p:txBody>
      </p:sp>
    </p:spTree>
    <p:extLst>
      <p:ext uri="{BB962C8B-B14F-4D97-AF65-F5344CB8AC3E}">
        <p14:creationId xmlns:p14="http://schemas.microsoft.com/office/powerpoint/2010/main" val="3759912546"/>
      </p:ext>
    </p:extLst>
  </p:cSld>
  <p:clrMap bg1="lt1" tx1="dk1" bg2="lt2" tx2="dk2" accent1="accent1" accent2="accent2" accent3="accent3" accent4="accent4" accent5="accent5" accent6="accent6" hlink="hlink" folHlink="folHlink"/>
  <p:notesStyle>
    <a:lvl1pPr marL="0" algn="l" defTabSz="610088" rtl="0" eaLnBrk="1" latinLnBrk="0" hangingPunct="1">
      <a:defRPr sz="801" kern="1200">
        <a:solidFill>
          <a:schemeClr val="tx1"/>
        </a:solidFill>
        <a:latin typeface="+mn-lt"/>
        <a:ea typeface="+mn-ea"/>
        <a:cs typeface="+mn-cs"/>
      </a:defRPr>
    </a:lvl1pPr>
    <a:lvl2pPr marL="305044" algn="l" defTabSz="610088" rtl="0" eaLnBrk="1" latinLnBrk="0" hangingPunct="1">
      <a:defRPr sz="801" kern="1200">
        <a:solidFill>
          <a:schemeClr val="tx1"/>
        </a:solidFill>
        <a:latin typeface="+mn-lt"/>
        <a:ea typeface="+mn-ea"/>
        <a:cs typeface="+mn-cs"/>
      </a:defRPr>
    </a:lvl2pPr>
    <a:lvl3pPr marL="610088" algn="l" defTabSz="610088" rtl="0" eaLnBrk="1" latinLnBrk="0" hangingPunct="1">
      <a:defRPr sz="801" kern="1200">
        <a:solidFill>
          <a:schemeClr val="tx1"/>
        </a:solidFill>
        <a:latin typeface="+mn-lt"/>
        <a:ea typeface="+mn-ea"/>
        <a:cs typeface="+mn-cs"/>
      </a:defRPr>
    </a:lvl3pPr>
    <a:lvl4pPr marL="915132" algn="l" defTabSz="610088" rtl="0" eaLnBrk="1" latinLnBrk="0" hangingPunct="1">
      <a:defRPr sz="801" kern="1200">
        <a:solidFill>
          <a:schemeClr val="tx1"/>
        </a:solidFill>
        <a:latin typeface="+mn-lt"/>
        <a:ea typeface="+mn-ea"/>
        <a:cs typeface="+mn-cs"/>
      </a:defRPr>
    </a:lvl4pPr>
    <a:lvl5pPr marL="1220175" algn="l" defTabSz="610088" rtl="0" eaLnBrk="1" latinLnBrk="0" hangingPunct="1">
      <a:defRPr sz="801" kern="1200">
        <a:solidFill>
          <a:schemeClr val="tx1"/>
        </a:solidFill>
        <a:latin typeface="+mn-lt"/>
        <a:ea typeface="+mn-ea"/>
        <a:cs typeface="+mn-cs"/>
      </a:defRPr>
    </a:lvl5pPr>
    <a:lvl6pPr marL="1525219" algn="l" defTabSz="610088" rtl="0" eaLnBrk="1" latinLnBrk="0" hangingPunct="1">
      <a:defRPr sz="801" kern="1200">
        <a:solidFill>
          <a:schemeClr val="tx1"/>
        </a:solidFill>
        <a:latin typeface="+mn-lt"/>
        <a:ea typeface="+mn-ea"/>
        <a:cs typeface="+mn-cs"/>
      </a:defRPr>
    </a:lvl6pPr>
    <a:lvl7pPr marL="1830263" algn="l" defTabSz="610088" rtl="0" eaLnBrk="1" latinLnBrk="0" hangingPunct="1">
      <a:defRPr sz="801" kern="1200">
        <a:solidFill>
          <a:schemeClr val="tx1"/>
        </a:solidFill>
        <a:latin typeface="+mn-lt"/>
        <a:ea typeface="+mn-ea"/>
        <a:cs typeface="+mn-cs"/>
      </a:defRPr>
    </a:lvl7pPr>
    <a:lvl8pPr marL="2135307" algn="l" defTabSz="610088" rtl="0" eaLnBrk="1" latinLnBrk="0" hangingPunct="1">
      <a:defRPr sz="801" kern="1200">
        <a:solidFill>
          <a:schemeClr val="tx1"/>
        </a:solidFill>
        <a:latin typeface="+mn-lt"/>
        <a:ea typeface="+mn-ea"/>
        <a:cs typeface="+mn-cs"/>
      </a:defRPr>
    </a:lvl8pPr>
    <a:lvl9pPr marL="2440351" algn="l" defTabSz="610088" rtl="0" eaLnBrk="1" latinLnBrk="0" hangingPunct="1">
      <a:defRPr sz="8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9A691B-61CC-4BE4-AE7E-A966C5B1D842}" type="slidenum">
              <a:rPr lang="tr-TR" smtClean="0"/>
              <a:t>11</a:t>
            </a:fld>
            <a:endParaRPr lang="tr-TR"/>
          </a:p>
        </p:txBody>
      </p:sp>
    </p:spTree>
    <p:extLst>
      <p:ext uri="{BB962C8B-B14F-4D97-AF65-F5344CB8AC3E}">
        <p14:creationId xmlns:p14="http://schemas.microsoft.com/office/powerpoint/2010/main" val="105310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9A691B-61CC-4BE4-AE7E-A966C5B1D84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078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2AB3423-E994-4AA0-796B-CA3F5A5030E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8816"/>
          <a:stretch>
            <a:fillRect/>
          </a:stretch>
        </p:blipFill>
        <p:spPr>
          <a:xfrm>
            <a:off x="-380913" y="-372534"/>
            <a:ext cx="3310701" cy="2333002"/>
          </a:xfrm>
          <a:custGeom>
            <a:avLst/>
            <a:gdLst>
              <a:gd name="connsiteX0" fmla="*/ 0 w 1384692"/>
              <a:gd name="connsiteY0" fmla="*/ 0 h 975772"/>
              <a:gd name="connsiteX1" fmla="*/ 1384692 w 1384692"/>
              <a:gd name="connsiteY1" fmla="*/ 0 h 975772"/>
              <a:gd name="connsiteX2" fmla="*/ 1384692 w 1384692"/>
              <a:gd name="connsiteY2" fmla="*/ 975772 h 975772"/>
              <a:gd name="connsiteX3" fmla="*/ 0 w 1384692"/>
              <a:gd name="connsiteY3" fmla="*/ 975772 h 975772"/>
            </a:gdLst>
            <a:ahLst/>
            <a:cxnLst>
              <a:cxn ang="0">
                <a:pos x="connsiteX0" y="connsiteY0"/>
              </a:cxn>
              <a:cxn ang="0">
                <a:pos x="connsiteX1" y="connsiteY1"/>
              </a:cxn>
              <a:cxn ang="0">
                <a:pos x="connsiteX2" y="connsiteY2"/>
              </a:cxn>
              <a:cxn ang="0">
                <a:pos x="connsiteX3" y="connsiteY3"/>
              </a:cxn>
            </a:cxnLst>
            <a:rect l="l" t="t" r="r" b="b"/>
            <a:pathLst>
              <a:path w="1384692" h="975772">
                <a:moveTo>
                  <a:pt x="0" y="0"/>
                </a:moveTo>
                <a:lnTo>
                  <a:pt x="1384692" y="0"/>
                </a:lnTo>
                <a:lnTo>
                  <a:pt x="1384692" y="975772"/>
                </a:lnTo>
                <a:lnTo>
                  <a:pt x="0" y="975772"/>
                </a:lnTo>
                <a:close/>
              </a:path>
            </a:pathLst>
          </a:custGeom>
        </p:spPr>
      </p:pic>
      <p:pic>
        <p:nvPicPr>
          <p:cNvPr id="10" name="Grafik 9">
            <a:extLst>
              <a:ext uri="{FF2B5EF4-FFF2-40B4-BE49-F238E27FC236}">
                <a16:creationId xmlns:a16="http://schemas.microsoft.com/office/drawing/2014/main" id="{CD1DA8CF-B9F1-E580-7D17-3AB96DE1189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8816"/>
          <a:stretch>
            <a:fillRect/>
          </a:stretch>
        </p:blipFill>
        <p:spPr>
          <a:xfrm>
            <a:off x="8796954" y="4861539"/>
            <a:ext cx="3310701" cy="2333002"/>
          </a:xfrm>
          <a:custGeom>
            <a:avLst/>
            <a:gdLst>
              <a:gd name="connsiteX0" fmla="*/ 0 w 1384692"/>
              <a:gd name="connsiteY0" fmla="*/ 0 h 975772"/>
              <a:gd name="connsiteX1" fmla="*/ 1384692 w 1384692"/>
              <a:gd name="connsiteY1" fmla="*/ 0 h 975772"/>
              <a:gd name="connsiteX2" fmla="*/ 1384692 w 1384692"/>
              <a:gd name="connsiteY2" fmla="*/ 975772 h 975772"/>
              <a:gd name="connsiteX3" fmla="*/ 0 w 1384692"/>
              <a:gd name="connsiteY3" fmla="*/ 975772 h 975772"/>
            </a:gdLst>
            <a:ahLst/>
            <a:cxnLst>
              <a:cxn ang="0">
                <a:pos x="connsiteX0" y="connsiteY0"/>
              </a:cxn>
              <a:cxn ang="0">
                <a:pos x="connsiteX1" y="connsiteY1"/>
              </a:cxn>
              <a:cxn ang="0">
                <a:pos x="connsiteX2" y="connsiteY2"/>
              </a:cxn>
              <a:cxn ang="0">
                <a:pos x="connsiteX3" y="connsiteY3"/>
              </a:cxn>
            </a:cxnLst>
            <a:rect l="l" t="t" r="r" b="b"/>
            <a:pathLst>
              <a:path w="1384692" h="975772">
                <a:moveTo>
                  <a:pt x="0" y="0"/>
                </a:moveTo>
                <a:lnTo>
                  <a:pt x="1384692" y="0"/>
                </a:lnTo>
                <a:lnTo>
                  <a:pt x="1384692" y="975772"/>
                </a:lnTo>
                <a:lnTo>
                  <a:pt x="0" y="975772"/>
                </a:lnTo>
                <a:close/>
              </a:path>
            </a:pathLst>
          </a:custGeom>
        </p:spPr>
      </p:pic>
      <p:pic>
        <p:nvPicPr>
          <p:cNvPr id="11" name="Grafik 10">
            <a:extLst>
              <a:ext uri="{FF2B5EF4-FFF2-40B4-BE49-F238E27FC236}">
                <a16:creationId xmlns:a16="http://schemas.microsoft.com/office/drawing/2014/main" id="{DB4CCA06-C2E4-FCF3-C452-2FC2A413E67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4493"/>
          <a:stretch/>
        </p:blipFill>
        <p:spPr>
          <a:xfrm>
            <a:off x="5162864" y="866163"/>
            <a:ext cx="1866272" cy="975772"/>
          </a:xfrm>
          <a:prstGeom prst="rect">
            <a:avLst/>
          </a:prstGeom>
        </p:spPr>
      </p:pic>
    </p:spTree>
    <p:extLst>
      <p:ext uri="{BB962C8B-B14F-4D97-AF65-F5344CB8AC3E}">
        <p14:creationId xmlns:p14="http://schemas.microsoft.com/office/powerpoint/2010/main" val="35736297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6FD3CC6-37BD-CC87-DAB3-698E3321A5A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4555"/>
          <a:stretch/>
        </p:blipFill>
        <p:spPr>
          <a:xfrm>
            <a:off x="447675" y="394957"/>
            <a:ext cx="1278575" cy="670965"/>
          </a:xfrm>
          <a:prstGeom prst="rect">
            <a:avLst/>
          </a:prstGeom>
        </p:spPr>
      </p:pic>
      <p:sp>
        <p:nvSpPr>
          <p:cNvPr id="9" name="Serbest Form: Şekil 12">
            <a:extLst>
              <a:ext uri="{FF2B5EF4-FFF2-40B4-BE49-F238E27FC236}">
                <a16:creationId xmlns:a16="http://schemas.microsoft.com/office/drawing/2014/main" id="{248D3615-3F51-DDA0-300A-8B54E9526CEC}"/>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35812351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key Başlık ve Meti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086AA0E-6B17-E321-A6DC-A0D17037DA5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6038"/>
          <a:stretch/>
        </p:blipFill>
        <p:spPr>
          <a:xfrm>
            <a:off x="447676" y="394957"/>
            <a:ext cx="1244392" cy="670965"/>
          </a:xfrm>
          <a:prstGeom prst="rect">
            <a:avLst/>
          </a:prstGeom>
        </p:spPr>
      </p:pic>
      <p:sp>
        <p:nvSpPr>
          <p:cNvPr id="8" name="Serbest Form: Şekil 12">
            <a:extLst>
              <a:ext uri="{FF2B5EF4-FFF2-40B4-BE49-F238E27FC236}">
                <a16:creationId xmlns:a16="http://schemas.microsoft.com/office/drawing/2014/main" id="{DBF10744-F389-0340-3BC7-35F3D211563F}"/>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453285668"/>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7" name="Serbest Form: Şekil 12">
            <a:extLst>
              <a:ext uri="{FF2B5EF4-FFF2-40B4-BE49-F238E27FC236}">
                <a16:creationId xmlns:a16="http://schemas.microsoft.com/office/drawing/2014/main" id="{A430380A-12CA-A86A-A583-C2449C2B4493}"/>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4" name="Grafik 6">
            <a:extLst>
              <a:ext uri="{FF2B5EF4-FFF2-40B4-BE49-F238E27FC236}">
                <a16:creationId xmlns:a16="http://schemas.microsoft.com/office/drawing/2014/main" id="{EECF4FB8-50A2-4EFB-B63C-04AC83EA12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6038"/>
          <a:stretch/>
        </p:blipFill>
        <p:spPr>
          <a:xfrm>
            <a:off x="447676" y="394957"/>
            <a:ext cx="1244392" cy="670965"/>
          </a:xfrm>
          <a:prstGeom prst="rect">
            <a:avLst/>
          </a:prstGeom>
        </p:spPr>
      </p:pic>
    </p:spTree>
    <p:extLst>
      <p:ext uri="{BB962C8B-B14F-4D97-AF65-F5344CB8AC3E}">
        <p14:creationId xmlns:p14="http://schemas.microsoft.com/office/powerpoint/2010/main" val="321206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6" name="Serbest Form: Şekil 12">
            <a:extLst>
              <a:ext uri="{FF2B5EF4-FFF2-40B4-BE49-F238E27FC236}">
                <a16:creationId xmlns:a16="http://schemas.microsoft.com/office/drawing/2014/main" id="{57AE21E1-8BBC-B9D8-9C55-81A29697894B}"/>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4" name="Grafik 6">
            <a:extLst>
              <a:ext uri="{FF2B5EF4-FFF2-40B4-BE49-F238E27FC236}">
                <a16:creationId xmlns:a16="http://schemas.microsoft.com/office/drawing/2014/main" id="{6FE3EF06-CB89-426A-9ECF-B411ECB8BB5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6038"/>
          <a:stretch/>
        </p:blipFill>
        <p:spPr>
          <a:xfrm>
            <a:off x="447676" y="394957"/>
            <a:ext cx="1244392" cy="670965"/>
          </a:xfrm>
          <a:prstGeom prst="rect">
            <a:avLst/>
          </a:prstGeom>
        </p:spPr>
      </p:pic>
    </p:spTree>
    <p:extLst>
      <p:ext uri="{BB962C8B-B14F-4D97-AF65-F5344CB8AC3E}">
        <p14:creationId xmlns:p14="http://schemas.microsoft.com/office/powerpoint/2010/main" val="352530703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sp>
        <p:nvSpPr>
          <p:cNvPr id="9" name="Serbest Form: Şekil 12">
            <a:extLst>
              <a:ext uri="{FF2B5EF4-FFF2-40B4-BE49-F238E27FC236}">
                <a16:creationId xmlns:a16="http://schemas.microsoft.com/office/drawing/2014/main" id="{6B48B561-3DCA-064F-76D5-189BBDB9E0AD}"/>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4" name="Grafik 6">
            <a:extLst>
              <a:ext uri="{FF2B5EF4-FFF2-40B4-BE49-F238E27FC236}">
                <a16:creationId xmlns:a16="http://schemas.microsoft.com/office/drawing/2014/main" id="{5C2A4537-06DA-4B2B-957C-03CD72B8E1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6038"/>
          <a:stretch/>
        </p:blipFill>
        <p:spPr>
          <a:xfrm>
            <a:off x="447676" y="394957"/>
            <a:ext cx="1244392" cy="670965"/>
          </a:xfrm>
          <a:prstGeom prst="rect">
            <a:avLst/>
          </a:prstGeom>
        </p:spPr>
      </p:pic>
    </p:spTree>
    <p:extLst>
      <p:ext uri="{BB962C8B-B14F-4D97-AF65-F5344CB8AC3E}">
        <p14:creationId xmlns:p14="http://schemas.microsoft.com/office/powerpoint/2010/main" val="83815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şlıklı Resim">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A69413D8-22B2-6670-A50A-7F72FAD0A5EF}"/>
              </a:ext>
            </a:extLst>
          </p:cNvPr>
          <p:cNvSpPr txBox="1"/>
          <p:nvPr userDrawn="1"/>
        </p:nvSpPr>
        <p:spPr>
          <a:xfrm>
            <a:off x="5157443" y="4754859"/>
            <a:ext cx="1877115" cy="461665"/>
          </a:xfrm>
          <a:prstGeom prst="rect">
            <a:avLst/>
          </a:prstGeom>
          <a:noFill/>
        </p:spPr>
        <p:txBody>
          <a:bodyPr wrap="square" rtlCol="0" anchor="ctr">
            <a:spAutoFit/>
          </a:bodyPr>
          <a:lstStyle/>
          <a:p>
            <a:r>
              <a:rPr lang="tr-TR" sz="2400" b="1" dirty="0">
                <a:solidFill>
                  <a:srgbClr val="012855"/>
                </a:solidFill>
                <a:latin typeface="Helvetica" pitchFamily="2" charset="0"/>
              </a:rPr>
              <a:t>Teşekkürler</a:t>
            </a:r>
          </a:p>
        </p:txBody>
      </p:sp>
      <p:pic>
        <p:nvPicPr>
          <p:cNvPr id="9" name="Grafik 8">
            <a:extLst>
              <a:ext uri="{FF2B5EF4-FFF2-40B4-BE49-F238E27FC236}">
                <a16:creationId xmlns:a16="http://schemas.microsoft.com/office/drawing/2014/main" id="{F1F0A050-5735-1CE3-E057-9DC6EE5F0E47}"/>
              </a:ext>
            </a:extLst>
          </p:cNvPr>
          <p:cNvPicPr>
            <a:picLocks noChangeAspect="1"/>
          </p:cNvPicPr>
          <p:nvPr userDrawn="1"/>
        </p:nvPicPr>
        <p:blipFill>
          <a:blip r:embed="rId2">
            <a:extLst>
              <a:ext uri="{96DAC541-7B7A-43D3-8B79-37D633B846F1}">
                <asvg:svgBlip xmlns:asvg="http://schemas.microsoft.com/office/drawing/2016/SVG/main" r:embed="rId3"/>
              </a:ext>
            </a:extLst>
          </a:blip>
          <a:srcRect l="58816"/>
          <a:stretch>
            <a:fillRect/>
          </a:stretch>
        </p:blipFill>
        <p:spPr>
          <a:xfrm>
            <a:off x="-380913" y="-372534"/>
            <a:ext cx="3310701" cy="2333002"/>
          </a:xfrm>
          <a:custGeom>
            <a:avLst/>
            <a:gdLst>
              <a:gd name="connsiteX0" fmla="*/ 0 w 1384692"/>
              <a:gd name="connsiteY0" fmla="*/ 0 h 975772"/>
              <a:gd name="connsiteX1" fmla="*/ 1384692 w 1384692"/>
              <a:gd name="connsiteY1" fmla="*/ 0 h 975772"/>
              <a:gd name="connsiteX2" fmla="*/ 1384692 w 1384692"/>
              <a:gd name="connsiteY2" fmla="*/ 975772 h 975772"/>
              <a:gd name="connsiteX3" fmla="*/ 0 w 1384692"/>
              <a:gd name="connsiteY3" fmla="*/ 975772 h 975772"/>
            </a:gdLst>
            <a:ahLst/>
            <a:cxnLst>
              <a:cxn ang="0">
                <a:pos x="connsiteX0" y="connsiteY0"/>
              </a:cxn>
              <a:cxn ang="0">
                <a:pos x="connsiteX1" y="connsiteY1"/>
              </a:cxn>
              <a:cxn ang="0">
                <a:pos x="connsiteX2" y="connsiteY2"/>
              </a:cxn>
              <a:cxn ang="0">
                <a:pos x="connsiteX3" y="connsiteY3"/>
              </a:cxn>
            </a:cxnLst>
            <a:rect l="l" t="t" r="r" b="b"/>
            <a:pathLst>
              <a:path w="1384692" h="975772">
                <a:moveTo>
                  <a:pt x="0" y="0"/>
                </a:moveTo>
                <a:lnTo>
                  <a:pt x="1384692" y="0"/>
                </a:lnTo>
                <a:lnTo>
                  <a:pt x="1384692" y="975772"/>
                </a:lnTo>
                <a:lnTo>
                  <a:pt x="0" y="975772"/>
                </a:lnTo>
                <a:close/>
              </a:path>
            </a:pathLst>
          </a:custGeom>
        </p:spPr>
      </p:pic>
      <p:pic>
        <p:nvPicPr>
          <p:cNvPr id="10" name="Grafik 9">
            <a:extLst>
              <a:ext uri="{FF2B5EF4-FFF2-40B4-BE49-F238E27FC236}">
                <a16:creationId xmlns:a16="http://schemas.microsoft.com/office/drawing/2014/main" id="{CE5EAF14-E063-069D-975F-14C1F4071508}"/>
              </a:ext>
            </a:extLst>
          </p:cNvPr>
          <p:cNvPicPr>
            <a:picLocks noChangeAspect="1"/>
          </p:cNvPicPr>
          <p:nvPr userDrawn="1"/>
        </p:nvPicPr>
        <p:blipFill>
          <a:blip r:embed="rId2">
            <a:extLst>
              <a:ext uri="{96DAC541-7B7A-43D3-8B79-37D633B846F1}">
                <asvg:svgBlip xmlns:asvg="http://schemas.microsoft.com/office/drawing/2016/SVG/main" r:embed="rId3"/>
              </a:ext>
            </a:extLst>
          </a:blip>
          <a:srcRect l="58816"/>
          <a:stretch>
            <a:fillRect/>
          </a:stretch>
        </p:blipFill>
        <p:spPr>
          <a:xfrm>
            <a:off x="8796954" y="4861539"/>
            <a:ext cx="3310701" cy="2333002"/>
          </a:xfrm>
          <a:custGeom>
            <a:avLst/>
            <a:gdLst>
              <a:gd name="connsiteX0" fmla="*/ 0 w 1384692"/>
              <a:gd name="connsiteY0" fmla="*/ 0 h 975772"/>
              <a:gd name="connsiteX1" fmla="*/ 1384692 w 1384692"/>
              <a:gd name="connsiteY1" fmla="*/ 0 h 975772"/>
              <a:gd name="connsiteX2" fmla="*/ 1384692 w 1384692"/>
              <a:gd name="connsiteY2" fmla="*/ 975772 h 975772"/>
              <a:gd name="connsiteX3" fmla="*/ 0 w 1384692"/>
              <a:gd name="connsiteY3" fmla="*/ 975772 h 975772"/>
            </a:gdLst>
            <a:ahLst/>
            <a:cxnLst>
              <a:cxn ang="0">
                <a:pos x="connsiteX0" y="connsiteY0"/>
              </a:cxn>
              <a:cxn ang="0">
                <a:pos x="connsiteX1" y="connsiteY1"/>
              </a:cxn>
              <a:cxn ang="0">
                <a:pos x="connsiteX2" y="connsiteY2"/>
              </a:cxn>
              <a:cxn ang="0">
                <a:pos x="connsiteX3" y="connsiteY3"/>
              </a:cxn>
            </a:cxnLst>
            <a:rect l="l" t="t" r="r" b="b"/>
            <a:pathLst>
              <a:path w="1384692" h="975772">
                <a:moveTo>
                  <a:pt x="0" y="0"/>
                </a:moveTo>
                <a:lnTo>
                  <a:pt x="1384692" y="0"/>
                </a:lnTo>
                <a:lnTo>
                  <a:pt x="1384692" y="975772"/>
                </a:lnTo>
                <a:lnTo>
                  <a:pt x="0" y="975772"/>
                </a:lnTo>
                <a:close/>
              </a:path>
            </a:pathLst>
          </a:custGeom>
        </p:spPr>
      </p:pic>
      <p:pic>
        <p:nvPicPr>
          <p:cNvPr id="11" name="Grafik 10">
            <a:extLst>
              <a:ext uri="{FF2B5EF4-FFF2-40B4-BE49-F238E27FC236}">
                <a16:creationId xmlns:a16="http://schemas.microsoft.com/office/drawing/2014/main" id="{43A6C480-F790-4BAE-43CA-81671C00C5A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4170"/>
          <a:stretch/>
        </p:blipFill>
        <p:spPr>
          <a:xfrm>
            <a:off x="5226737" y="866163"/>
            <a:ext cx="1877115" cy="975772"/>
          </a:xfrm>
          <a:prstGeom prst="rect">
            <a:avLst/>
          </a:prstGeom>
        </p:spPr>
      </p:pic>
    </p:spTree>
    <p:extLst>
      <p:ext uri="{BB962C8B-B14F-4D97-AF65-F5344CB8AC3E}">
        <p14:creationId xmlns:p14="http://schemas.microsoft.com/office/powerpoint/2010/main" val="422213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3335444E-53CF-0493-F065-253DE939741F}"/>
              </a:ext>
            </a:extLst>
          </p:cNvPr>
          <p:cNvPicPr>
            <a:picLocks noChangeAspect="1"/>
          </p:cNvPicPr>
          <p:nvPr userDrawn="1"/>
        </p:nvPicPr>
        <p:blipFill>
          <a:blip r:embed="rId9"/>
          <a:stretch>
            <a:fillRect/>
          </a:stretch>
        </p:blipFill>
        <p:spPr>
          <a:xfrm>
            <a:off x="794" y="1"/>
            <a:ext cx="12191206" cy="6858447"/>
          </a:xfrm>
          <a:prstGeom prst="rect">
            <a:avLst/>
          </a:prstGeom>
        </p:spPr>
      </p:pic>
    </p:spTree>
    <p:extLst>
      <p:ext uri="{BB962C8B-B14F-4D97-AF65-F5344CB8AC3E}">
        <p14:creationId xmlns:p14="http://schemas.microsoft.com/office/powerpoint/2010/main" val="3995178303"/>
      </p:ext>
    </p:extLst>
  </p:cSld>
  <p:clrMap bg1="lt1" tx1="dk1" bg2="lt2" tx2="dk2" accent1="accent1" accent2="accent2" accent3="accent3" accent4="accent4" accent5="accent5" accent6="accent6" hlink="hlink" folHlink="folHlink"/>
  <p:sldLayoutIdLst>
    <p:sldLayoutId id="2147484141" r:id="rId1"/>
    <p:sldLayoutId id="2147484144" r:id="rId2"/>
    <p:sldLayoutId id="2147484151" r:id="rId3"/>
    <p:sldLayoutId id="2147484146" r:id="rId4"/>
    <p:sldLayoutId id="2147484147" r:id="rId5"/>
    <p:sldLayoutId id="2147484148" r:id="rId6"/>
    <p:sldLayoutId id="21474841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3EF0E96-9262-B578-FD5E-849D180DD9E7}"/>
              </a:ext>
            </a:extLst>
          </p:cNvPr>
          <p:cNvSpPr txBox="1"/>
          <p:nvPr/>
        </p:nvSpPr>
        <p:spPr>
          <a:xfrm>
            <a:off x="2048256" y="2274838"/>
            <a:ext cx="8010144" cy="3170099"/>
          </a:xfrm>
          <a:prstGeom prst="rect">
            <a:avLst/>
          </a:prstGeom>
          <a:noFill/>
        </p:spPr>
        <p:txBody>
          <a:bodyPr wrap="square" rtlCol="0" anchor="ctr">
            <a:spAutoFit/>
          </a:bodyPr>
          <a:lstStyle/>
          <a:p>
            <a:pPr algn="ctr"/>
            <a:r>
              <a:rPr lang="tr-TR" sz="5000" b="1">
                <a:solidFill>
                  <a:srgbClr val="012855"/>
                </a:solidFill>
                <a:latin typeface="Helvetica" pitchFamily="2" charset="0"/>
              </a:rPr>
              <a:t>Uluslararası Projeler Birimi</a:t>
            </a:r>
            <a:endParaRPr lang="tr-TR" sz="5000" b="1" dirty="0">
              <a:solidFill>
                <a:srgbClr val="012855"/>
              </a:solidFill>
              <a:latin typeface="Helvetica" pitchFamily="2" charset="0"/>
            </a:endParaRPr>
          </a:p>
          <a:p>
            <a:pPr algn="ctr"/>
            <a:r>
              <a:rPr lang="tr-TR" sz="5000" b="1" dirty="0">
                <a:solidFill>
                  <a:srgbClr val="012855"/>
                </a:solidFill>
                <a:latin typeface="Helvetica" pitchFamily="2" charset="0"/>
              </a:rPr>
              <a:t>ve İTÜ’nün AB Projeleri Performansı</a:t>
            </a:r>
          </a:p>
        </p:txBody>
      </p:sp>
      <p:sp>
        <p:nvSpPr>
          <p:cNvPr id="4" name="Metin kutusu 3">
            <a:extLst>
              <a:ext uri="{FF2B5EF4-FFF2-40B4-BE49-F238E27FC236}">
                <a16:creationId xmlns:a16="http://schemas.microsoft.com/office/drawing/2014/main" id="{76CC2FF8-8855-09C8-DA57-95A1C90806F5}"/>
              </a:ext>
            </a:extLst>
          </p:cNvPr>
          <p:cNvSpPr txBox="1"/>
          <p:nvPr/>
        </p:nvSpPr>
        <p:spPr>
          <a:xfrm>
            <a:off x="4229634" y="6191892"/>
            <a:ext cx="3732733" cy="461665"/>
          </a:xfrm>
          <a:prstGeom prst="rect">
            <a:avLst/>
          </a:prstGeom>
          <a:noFill/>
        </p:spPr>
        <p:txBody>
          <a:bodyPr wrap="square" rtlCol="0" anchor="ctr">
            <a:spAutoFit/>
          </a:bodyPr>
          <a:lstStyle/>
          <a:p>
            <a:pPr algn="ctr"/>
            <a:r>
              <a:rPr lang="tr-TR" sz="2400" b="1" dirty="0">
                <a:solidFill>
                  <a:srgbClr val="012855"/>
                </a:solidFill>
                <a:latin typeface="Helvetica" pitchFamily="2" charset="0"/>
              </a:rPr>
              <a:t>Öğr. Gör. Başak Tiniş</a:t>
            </a:r>
          </a:p>
        </p:txBody>
      </p:sp>
    </p:spTree>
    <p:extLst>
      <p:ext uri="{BB962C8B-B14F-4D97-AF65-F5344CB8AC3E}">
        <p14:creationId xmlns:p14="http://schemas.microsoft.com/office/powerpoint/2010/main" val="134345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891272" y="462744"/>
            <a:ext cx="497609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prstClr val="white"/>
                </a:solidFill>
                <a:effectLst/>
                <a:uLnTx/>
                <a:uFillTx/>
                <a:latin typeface="Helvetica" pitchFamily="2" charset="0"/>
                <a:ea typeface="+mn-ea"/>
                <a:cs typeface="+mn-cs"/>
              </a:rPr>
              <a:t>EURAXESS</a:t>
            </a:r>
            <a:r>
              <a:rPr kumimoji="0" lang="tr-TR" sz="2200" b="1" i="0" u="none" strike="noStrike" kern="1200" cap="none" spc="0" normalizeH="0" noProof="0" dirty="0">
                <a:ln>
                  <a:noFill/>
                </a:ln>
                <a:solidFill>
                  <a:prstClr val="white"/>
                </a:solidFill>
                <a:effectLst/>
                <a:uLnTx/>
                <a:uFillTx/>
                <a:latin typeface="Helvetica" pitchFamily="2" charset="0"/>
                <a:ea typeface="+mn-ea"/>
                <a:cs typeface="+mn-cs"/>
              </a:rPr>
              <a:t> AĞI</a:t>
            </a:r>
            <a:endParaRPr kumimoji="0" lang="tr-TR" sz="22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 name="Metin kutusu 3">
            <a:extLst>
              <a:ext uri="{FF2B5EF4-FFF2-40B4-BE49-F238E27FC236}">
                <a16:creationId xmlns:a16="http://schemas.microsoft.com/office/drawing/2014/main" id="{C703CCB2-0E35-8991-9D71-89519EFF94A8}"/>
              </a:ext>
            </a:extLst>
          </p:cNvPr>
          <p:cNvSpPr txBox="1"/>
          <p:nvPr/>
        </p:nvSpPr>
        <p:spPr>
          <a:xfrm>
            <a:off x="566928" y="1243584"/>
            <a:ext cx="10972800" cy="5262979"/>
          </a:xfrm>
          <a:prstGeom prst="rect">
            <a:avLst/>
          </a:prstGeom>
          <a:noFill/>
        </p:spPr>
        <p:txBody>
          <a:bodyPr wrap="square" rtlCol="0">
            <a:spAutoFit/>
          </a:bodyPr>
          <a:lstStyle/>
          <a:p>
            <a:pPr lvl="0" algn="just">
              <a:defRPr/>
            </a:pPr>
            <a:endParaRPr lang="tr-TR" sz="1600" dirty="0">
              <a:solidFill>
                <a:schemeClr val="accent1">
                  <a:lumMod val="50000"/>
                </a:schemeClr>
              </a:solidFill>
              <a:latin typeface="Helvetica" pitchFamily="2" charset="0"/>
            </a:endParaRPr>
          </a:p>
          <a:p>
            <a:pPr marL="285750" lvl="0" indent="-285750" algn="just">
              <a:buFont typeface="Arial" panose="020B0604020202020204" pitchFamily="34" charset="0"/>
              <a:buChar char="•"/>
              <a:defRPr/>
            </a:pPr>
            <a:r>
              <a:rPr lang="tr-TR" sz="2000" dirty="0">
                <a:solidFill>
                  <a:schemeClr val="accent1">
                    <a:lumMod val="50000"/>
                  </a:schemeClr>
                </a:solidFill>
                <a:latin typeface="Helvetica" pitchFamily="2" charset="0"/>
              </a:rPr>
              <a:t>Araştırmacıların dolaşımlarının özendirilmesi ve desteklenmesi, dolayısı ile bilim ve teknoloji gelişiminin istenen düzeye getirilmesi konusunda Avrupa Komisyonu'nun çok önem verdiği programlardan biridir.</a:t>
            </a:r>
          </a:p>
          <a:p>
            <a:pPr lvl="0" algn="just">
              <a:defRPr/>
            </a:pPr>
            <a:endParaRPr lang="tr-TR" sz="2000" dirty="0">
              <a:solidFill>
                <a:schemeClr val="accent1">
                  <a:lumMod val="50000"/>
                </a:schemeClr>
              </a:solidFill>
              <a:latin typeface="Helvetica" pitchFamily="2" charset="0"/>
            </a:endParaRPr>
          </a:p>
          <a:p>
            <a:pPr marL="285750" lvl="0" indent="-285750" algn="just">
              <a:buFont typeface="Arial" panose="020B0604020202020204" pitchFamily="34" charset="0"/>
              <a:buChar char="•"/>
              <a:defRPr/>
            </a:pPr>
            <a:r>
              <a:rPr lang="tr-TR" sz="2000" dirty="0">
                <a:solidFill>
                  <a:schemeClr val="accent1">
                    <a:lumMod val="50000"/>
                  </a:schemeClr>
                </a:solidFill>
                <a:latin typeface="Helvetica" pitchFamily="2" charset="0"/>
              </a:rPr>
              <a:t>Bu destek ve önlemlerin çerçeve programlarında uygulanması yanında Komisyonun başlattığı bir proje olan EURAXESS Ağı sayesinde araştırmacıların dolaşımları, eğitim ve çalışmalarının daha da kolaylaşması amaçlanmaktadır.</a:t>
            </a:r>
          </a:p>
          <a:p>
            <a:pPr lvl="0" algn="just">
              <a:defRPr/>
            </a:pPr>
            <a:endParaRPr lang="tr-TR" sz="2000" dirty="0">
              <a:solidFill>
                <a:schemeClr val="accent1">
                  <a:lumMod val="50000"/>
                </a:schemeClr>
              </a:solidFill>
              <a:latin typeface="Helvetica" pitchFamily="2" charset="0"/>
            </a:endParaRPr>
          </a:p>
          <a:p>
            <a:pPr marL="285750" lvl="0" indent="-285750" algn="just">
              <a:buFont typeface="Arial" panose="020B0604020202020204" pitchFamily="34" charset="0"/>
              <a:buChar char="•"/>
              <a:defRPr/>
            </a:pPr>
            <a:r>
              <a:rPr lang="tr-TR" sz="2000" dirty="0">
                <a:solidFill>
                  <a:schemeClr val="accent1">
                    <a:lumMod val="50000"/>
                  </a:schemeClr>
                </a:solidFill>
                <a:latin typeface="Helvetica" pitchFamily="2" charset="0"/>
              </a:rPr>
              <a:t>Merkez ülkemize yeni gelen araştırmacılara idari konularda (vize, çalışma izni, barınma, fikri mülkiyet hakları gibi) konularda hizmetler vermektedir.</a:t>
            </a:r>
          </a:p>
          <a:p>
            <a:pPr lvl="0" algn="just">
              <a:defRPr/>
            </a:pPr>
            <a:endParaRPr lang="tr-TR" sz="2000" dirty="0">
              <a:solidFill>
                <a:schemeClr val="accent1">
                  <a:lumMod val="50000"/>
                </a:schemeClr>
              </a:solidFill>
              <a:latin typeface="Helvetica" pitchFamily="2" charset="0"/>
            </a:endParaRPr>
          </a:p>
          <a:p>
            <a:pPr marL="285750" lvl="0" indent="-285750" algn="just">
              <a:buFont typeface="Arial" panose="020B0604020202020204" pitchFamily="34" charset="0"/>
              <a:buChar char="•"/>
              <a:defRPr/>
            </a:pPr>
            <a:r>
              <a:rPr lang="tr-TR" sz="2000">
                <a:solidFill>
                  <a:schemeClr val="accent1">
                    <a:lumMod val="50000"/>
                  </a:schemeClr>
                </a:solidFill>
                <a:latin typeface="Helvetica" pitchFamily="2" charset="0"/>
              </a:rPr>
              <a:t>Uluslararası Projeler Birimi </a:t>
            </a:r>
            <a:r>
              <a:rPr lang="tr-TR" sz="2000" dirty="0">
                <a:solidFill>
                  <a:schemeClr val="accent1">
                    <a:lumMod val="50000"/>
                  </a:schemeClr>
                </a:solidFill>
                <a:latin typeface="Helvetica" pitchFamily="2" charset="0"/>
              </a:rPr>
              <a:t>ilgili ağa 2019 yılı itibariyle tekrar dahil olmuştur. EURAXESS </a:t>
            </a:r>
            <a:r>
              <a:rPr lang="tr-TR" sz="2000" dirty="0" err="1">
                <a:solidFill>
                  <a:schemeClr val="accent1">
                    <a:lumMod val="50000"/>
                  </a:schemeClr>
                </a:solidFill>
                <a:latin typeface="Helvetica" pitchFamily="2" charset="0"/>
              </a:rPr>
              <a:t>Ağı’nda</a:t>
            </a:r>
            <a:r>
              <a:rPr lang="tr-TR" sz="2000" dirty="0">
                <a:solidFill>
                  <a:schemeClr val="accent1">
                    <a:lumMod val="50000"/>
                  </a:schemeClr>
                </a:solidFill>
                <a:latin typeface="Helvetica" pitchFamily="2" charset="0"/>
              </a:rPr>
              <a:t> İTÜ ile birlikte ülkemizde EURAXESS Hizmet Merkezi bulunmaktadır. Bu merkezler TÜBİTAK, ODTÜ , Yıldız Teknik Üniversitesi ve İzmir Yüksek Teknoloji Enstitüsü’dür.</a:t>
            </a:r>
          </a:p>
          <a:p>
            <a:pPr lvl="0" algn="just">
              <a:defRPr/>
            </a:pPr>
            <a:endParaRPr lang="tr-TR" sz="2000" dirty="0">
              <a:solidFill>
                <a:schemeClr val="accent1">
                  <a:lumMod val="50000"/>
                </a:schemeClr>
              </a:solidFill>
              <a:latin typeface="Helvetica" pitchFamily="2" charset="0"/>
            </a:endParaRPr>
          </a:p>
          <a:p>
            <a:pPr marL="285750" lvl="0" indent="-285750" algn="just">
              <a:buFont typeface="Arial" panose="020B0604020202020204" pitchFamily="34" charset="0"/>
              <a:buChar char="•"/>
              <a:defRPr/>
            </a:pPr>
            <a:r>
              <a:rPr lang="tr-TR" sz="2000" dirty="0">
                <a:solidFill>
                  <a:schemeClr val="accent1">
                    <a:lumMod val="50000"/>
                  </a:schemeClr>
                </a:solidFill>
                <a:latin typeface="Helvetica" pitchFamily="2" charset="0"/>
              </a:rPr>
              <a:t>Euraxess Ağı ile ilgili detaylı bilgi için https://euraxess.ec.europa.eu/</a:t>
            </a:r>
          </a:p>
        </p:txBody>
      </p:sp>
    </p:spTree>
    <p:extLst>
      <p:ext uri="{BB962C8B-B14F-4D97-AF65-F5344CB8AC3E}">
        <p14:creationId xmlns:p14="http://schemas.microsoft.com/office/powerpoint/2010/main" val="165339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479792" y="545040"/>
            <a:ext cx="4976099" cy="400110"/>
          </a:xfrm>
          <a:prstGeom prst="rect">
            <a:avLst/>
          </a:prstGeom>
          <a:noFill/>
        </p:spPr>
        <p:txBody>
          <a:bodyPr wrap="square" rtlCol="0">
            <a:spAutoFit/>
          </a:bodyPr>
          <a:lstStyle/>
          <a:p>
            <a:pPr lvl="0"/>
            <a:r>
              <a:rPr lang="tr-TR" sz="2000" b="1" dirty="0">
                <a:solidFill>
                  <a:prstClr val="white"/>
                </a:solidFill>
                <a:latin typeface="Helvetica" pitchFamily="2" charset="0"/>
              </a:rPr>
              <a:t>ÇERÇEVE PROGRAMI PERFORMANSI</a:t>
            </a:r>
            <a:endParaRPr kumimoji="0" lang="tr-TR" sz="2000" b="1" i="0" u="none" strike="noStrike" kern="1200" cap="none" spc="0" normalizeH="0" baseline="0" noProof="0" dirty="0">
              <a:ln>
                <a:noFill/>
              </a:ln>
              <a:solidFill>
                <a:prstClr val="white"/>
              </a:solidFill>
              <a:effectLst/>
              <a:uLnTx/>
              <a:uFillTx/>
              <a:latin typeface="Helvetica" pitchFamily="2" charset="0"/>
            </a:endParaRPr>
          </a:p>
        </p:txBody>
      </p:sp>
      <p:graphicFrame>
        <p:nvGraphicFramePr>
          <p:cNvPr id="5" name="3 İçerik Yer Tutucusu"/>
          <p:cNvGraphicFramePr>
            <a:graphicFrameLocks/>
          </p:cNvGraphicFramePr>
          <p:nvPr>
            <p:extLst>
              <p:ext uri="{D42A27DB-BD31-4B8C-83A1-F6EECF244321}">
                <p14:modId xmlns:p14="http://schemas.microsoft.com/office/powerpoint/2010/main" val="2147579699"/>
              </p:ext>
            </p:extLst>
          </p:nvPr>
        </p:nvGraphicFramePr>
        <p:xfrm>
          <a:off x="457200" y="2209800"/>
          <a:ext cx="10890504" cy="2971800"/>
        </p:xfrm>
        <a:graphic>
          <a:graphicData uri="http://schemas.openxmlformats.org/drawingml/2006/table">
            <a:tbl>
              <a:tblPr firstRow="1" bandRow="1"/>
              <a:tblGrid>
                <a:gridCol w="5445252">
                  <a:extLst>
                    <a:ext uri="{9D8B030D-6E8A-4147-A177-3AD203B41FA5}">
                      <a16:colId xmlns:a16="http://schemas.microsoft.com/office/drawing/2014/main" val="20000"/>
                    </a:ext>
                  </a:extLst>
                </a:gridCol>
                <a:gridCol w="5445252">
                  <a:extLst>
                    <a:ext uri="{9D8B030D-6E8A-4147-A177-3AD203B41FA5}">
                      <a16:colId xmlns:a16="http://schemas.microsoft.com/office/drawing/2014/main" val="20001"/>
                    </a:ext>
                  </a:extLst>
                </a:gridCol>
              </a:tblGrid>
              <a:tr h="5943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tr-TR" sz="2400" dirty="0"/>
                        <a:t>Program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r>
                        <a:rPr lang="tr-TR" sz="2400" dirty="0"/>
                        <a:t>Proje Sayısı</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943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a:t>6. Çerçeve Programı</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400" dirty="0"/>
                        <a:t>21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943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a:t>7. Çerçeve Programı</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400" dirty="0"/>
                        <a:t>47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943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dirty="0" err="1"/>
                        <a:t>Horizon</a:t>
                      </a:r>
                      <a:r>
                        <a:rPr lang="tr-TR" sz="2400" dirty="0"/>
                        <a:t> 2020 Programı</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400" dirty="0"/>
                        <a:t>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943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400" b="0" dirty="0" err="1"/>
                        <a:t>Horizon</a:t>
                      </a:r>
                      <a:r>
                        <a:rPr lang="tr-TR" sz="2400" b="0" baseline="0" dirty="0"/>
                        <a:t> Europe Programı</a:t>
                      </a:r>
                      <a:endParaRPr lang="tr-TR" sz="2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400" b="0" dirty="0"/>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0475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479792" y="545040"/>
            <a:ext cx="49760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Helvetica" pitchFamily="2" charset="0"/>
                <a:ea typeface="+mn-ea"/>
                <a:cs typeface="+mn-cs"/>
              </a:rPr>
              <a:t>DİĞER AB PROJELERİ PERFORMANSI</a:t>
            </a:r>
          </a:p>
        </p:txBody>
      </p:sp>
      <p:graphicFrame>
        <p:nvGraphicFramePr>
          <p:cNvPr id="4" name="3 İçerik Yer Tutucusu"/>
          <p:cNvGraphicFramePr>
            <a:graphicFrameLocks/>
          </p:cNvGraphicFramePr>
          <p:nvPr>
            <p:extLst>
              <p:ext uri="{D42A27DB-BD31-4B8C-83A1-F6EECF244321}">
                <p14:modId xmlns:p14="http://schemas.microsoft.com/office/powerpoint/2010/main" val="3130316766"/>
              </p:ext>
            </p:extLst>
          </p:nvPr>
        </p:nvGraphicFramePr>
        <p:xfrm>
          <a:off x="457200" y="1828800"/>
          <a:ext cx="10597896" cy="4567239"/>
        </p:xfrm>
        <a:graphic>
          <a:graphicData uri="http://schemas.openxmlformats.org/drawingml/2006/table">
            <a:tbl>
              <a:tblPr/>
              <a:tblGrid>
                <a:gridCol w="5298948">
                  <a:extLst>
                    <a:ext uri="{9D8B030D-6E8A-4147-A177-3AD203B41FA5}">
                      <a16:colId xmlns:a16="http://schemas.microsoft.com/office/drawing/2014/main" val="20000"/>
                    </a:ext>
                  </a:extLst>
                </a:gridCol>
                <a:gridCol w="5298948">
                  <a:extLst>
                    <a:ext uri="{9D8B030D-6E8A-4147-A177-3AD203B41FA5}">
                      <a16:colId xmlns:a16="http://schemas.microsoft.com/office/drawing/2014/main" val="20001"/>
                    </a:ext>
                  </a:extLst>
                </a:gridCol>
              </a:tblGrid>
              <a:tr h="584235">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Program</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alibri" panose="020F0502020204030204" pitchFamily="34" charset="0"/>
                          <a:cs typeface="Arial" panose="020B0604020202020204" pitchFamily="34" charset="0"/>
                        </a:rPr>
                        <a:t>Proje Sayısı</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584235">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rPr>
                        <a:t>MINERVA, MATRA, MEDA</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rPr>
                        <a:t>6</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23032">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rPr>
                        <a:t>AB Hayat Boyu Öğrenme Programı</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rPr>
                        <a:t>5</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823032">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Karadeniz Sınır Ötesi İşbirliği Programı </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rPr>
                        <a:t>1</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84235">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AB </a:t>
                      </a:r>
                      <a:r>
                        <a:rPr kumimoji="0" lang="tr-TR" altLang="en-US" sz="2400" b="0" i="0" u="none" strike="noStrike" cap="none" normalizeH="0" baseline="0" dirty="0" err="1">
                          <a:ln>
                            <a:noFill/>
                          </a:ln>
                          <a:solidFill>
                            <a:srgbClr val="000000"/>
                          </a:solidFill>
                          <a:effectLst/>
                          <a:latin typeface="Calibri" panose="020F0502020204030204" pitchFamily="34" charset="0"/>
                          <a:cs typeface="Arial" panose="020B0604020202020204" pitchFamily="34" charset="0"/>
                        </a:rPr>
                        <a:t>Copernicus</a:t>
                      </a:r>
                      <a:r>
                        <a:rPr kumimoji="0" lang="tr-TR" altLang="en-US" sz="2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Programı</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84235">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AB Erasmus+ Programı </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27</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84235">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Yeni Erasmus+ Programı</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a:t>
                      </a:r>
                    </a:p>
                  </a:txBody>
                  <a:tcPr marT="45735" marB="457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0321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3A664E1-AB5E-E2E6-293A-4414EE25CA8D}"/>
              </a:ext>
            </a:extLst>
          </p:cNvPr>
          <p:cNvSpPr txBox="1"/>
          <p:nvPr/>
        </p:nvSpPr>
        <p:spPr>
          <a:xfrm>
            <a:off x="2295144" y="2549649"/>
            <a:ext cx="8308848" cy="1938992"/>
          </a:xfrm>
          <a:prstGeom prst="rect">
            <a:avLst/>
          </a:prstGeom>
          <a:noFill/>
        </p:spPr>
        <p:txBody>
          <a:bodyPr wrap="square" rtlCol="0" anchor="ctr">
            <a:spAutoFit/>
          </a:bodyPr>
          <a:lstStyle/>
          <a:p>
            <a:pPr algn="ctr"/>
            <a:r>
              <a:rPr lang="tr-TR" sz="2000" b="1" dirty="0">
                <a:solidFill>
                  <a:srgbClr val="012855"/>
                </a:solidFill>
                <a:latin typeface="Helvetica" pitchFamily="2" charset="0"/>
              </a:rPr>
              <a:t>İletişim:</a:t>
            </a:r>
          </a:p>
          <a:p>
            <a:pPr algn="ctr"/>
            <a:r>
              <a:rPr lang="tr-TR" sz="2000" b="1" dirty="0">
                <a:solidFill>
                  <a:srgbClr val="012855"/>
                </a:solidFill>
                <a:latin typeface="Helvetica" pitchFamily="2" charset="0"/>
              </a:rPr>
              <a:t>İTÜ Ayazağa Kampüsü, Rektörlük Binası, 1. Kat, Oda No: 104</a:t>
            </a:r>
          </a:p>
          <a:p>
            <a:pPr algn="ctr"/>
            <a:r>
              <a:rPr lang="tr-TR" sz="2000" b="1" dirty="0">
                <a:solidFill>
                  <a:srgbClr val="012855"/>
                </a:solidFill>
                <a:latin typeface="Helvetica" pitchFamily="2" charset="0"/>
              </a:rPr>
              <a:t>Sarıyer / İSTANBUL</a:t>
            </a:r>
          </a:p>
          <a:p>
            <a:pPr algn="ctr"/>
            <a:r>
              <a:rPr lang="tr-TR" sz="2000" b="1" dirty="0">
                <a:solidFill>
                  <a:srgbClr val="012855"/>
                </a:solidFill>
                <a:latin typeface="Helvetica" pitchFamily="2" charset="0"/>
              </a:rPr>
              <a:t>Tel: +90 212 285 66 52</a:t>
            </a:r>
          </a:p>
          <a:p>
            <a:pPr algn="ctr"/>
            <a:r>
              <a:rPr lang="tr-TR" sz="2000" b="1" dirty="0">
                <a:solidFill>
                  <a:srgbClr val="012855"/>
                </a:solidFill>
                <a:latin typeface="Helvetica" pitchFamily="2" charset="0"/>
              </a:rPr>
              <a:t>       +90 212 285 66 68</a:t>
            </a:r>
          </a:p>
          <a:p>
            <a:pPr algn="ctr"/>
            <a:r>
              <a:rPr lang="tr-TR" sz="2000" b="1" dirty="0">
                <a:solidFill>
                  <a:srgbClr val="012855"/>
                </a:solidFill>
                <a:latin typeface="Helvetica" pitchFamily="2" charset="0"/>
              </a:rPr>
              <a:t>          E mail: eucentre@itu.edu.tr</a:t>
            </a:r>
          </a:p>
        </p:txBody>
      </p:sp>
    </p:spTree>
    <p:extLst>
      <p:ext uri="{BB962C8B-B14F-4D97-AF65-F5344CB8AC3E}">
        <p14:creationId xmlns:p14="http://schemas.microsoft.com/office/powerpoint/2010/main" val="261219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510905" y="462744"/>
            <a:ext cx="3805850" cy="430887"/>
          </a:xfrm>
          <a:prstGeom prst="rect">
            <a:avLst/>
          </a:prstGeom>
          <a:noFill/>
        </p:spPr>
        <p:txBody>
          <a:bodyPr wrap="none" rtlCol="0">
            <a:spAutoFit/>
          </a:bodyPr>
          <a:lstStyle/>
          <a:p>
            <a:r>
              <a:rPr lang="tr-TR" sz="2200" b="1">
                <a:solidFill>
                  <a:srgbClr val="FFFFFF"/>
                </a:solidFill>
                <a:latin typeface="Helvetica" panose="020B0604020202020204" pitchFamily="34" charset="0"/>
                <a:cs typeface="Helvetica" panose="020B0604020202020204" pitchFamily="34" charset="0"/>
              </a:rPr>
              <a:t>Uluslararası Projeler Birimi</a:t>
            </a:r>
            <a:endParaRPr lang="tr-TR" sz="2200" dirty="0">
              <a:solidFill>
                <a:schemeClr val="bg1"/>
              </a:solidFill>
              <a:latin typeface="Helvetica" panose="020B0604020202020204" pitchFamily="34" charset="0"/>
              <a:cs typeface="Helvetica" panose="020B0604020202020204" pitchFamily="34" charset="0"/>
            </a:endParaRPr>
          </a:p>
        </p:txBody>
      </p:sp>
      <p:sp>
        <p:nvSpPr>
          <p:cNvPr id="4" name="Metin kutusu 3">
            <a:extLst>
              <a:ext uri="{FF2B5EF4-FFF2-40B4-BE49-F238E27FC236}">
                <a16:creationId xmlns:a16="http://schemas.microsoft.com/office/drawing/2014/main" id="{C703CCB2-0E35-8991-9D71-89519EFF94A8}"/>
              </a:ext>
            </a:extLst>
          </p:cNvPr>
          <p:cNvSpPr txBox="1"/>
          <p:nvPr/>
        </p:nvSpPr>
        <p:spPr>
          <a:xfrm>
            <a:off x="768096" y="2048254"/>
            <a:ext cx="10771632" cy="3785652"/>
          </a:xfrm>
          <a:prstGeom prst="rect">
            <a:avLst/>
          </a:prstGeom>
          <a:noFill/>
        </p:spPr>
        <p:txBody>
          <a:bodyPr wrap="square" rtlCol="0">
            <a:spAutoFit/>
          </a:bodyPr>
          <a:lstStyle/>
          <a:p>
            <a:pPr marL="285750" lvl="0" indent="-285750" algn="just">
              <a:buFont typeface="Arial" panose="020B0604020202020204" pitchFamily="34" charset="0"/>
              <a:buChar char="•"/>
              <a:defRPr/>
            </a:pPr>
            <a:r>
              <a:rPr lang="tr-TR" sz="2000" dirty="0">
                <a:solidFill>
                  <a:srgbClr val="022756"/>
                </a:solidFill>
                <a:latin typeface="Helvetica" pitchFamily="2" charset="0"/>
              </a:rPr>
              <a:t>Misyonumuz</a:t>
            </a:r>
          </a:p>
          <a:p>
            <a:pPr lvl="0" algn="just">
              <a:defRPr/>
            </a:pPr>
            <a:endParaRPr lang="tr-TR" sz="2000" dirty="0">
              <a:solidFill>
                <a:srgbClr val="022756"/>
              </a:solidFill>
              <a:latin typeface="Helvetica" pitchFamily="2" charset="0"/>
            </a:endParaRPr>
          </a:p>
          <a:p>
            <a:pPr lvl="0" algn="just">
              <a:defRPr/>
            </a:pPr>
            <a:r>
              <a:rPr lang="tr-TR" sz="2000" dirty="0">
                <a:solidFill>
                  <a:srgbClr val="022756"/>
                </a:solidFill>
                <a:latin typeface="Helvetica" pitchFamily="2" charset="0"/>
              </a:rPr>
              <a:t>Üniversitemizin Avrupa Birliği (AB) araştırma desteklerinden en yüksek düzeyde yararlanabilmesi ve araştırıcılarımızın AB </a:t>
            </a:r>
            <a:r>
              <a:rPr lang="tr-TR" sz="2000" dirty="0" err="1">
                <a:solidFill>
                  <a:srgbClr val="022756"/>
                </a:solidFill>
                <a:latin typeface="Helvetica" pitchFamily="2" charset="0"/>
              </a:rPr>
              <a:t>Mobilite</a:t>
            </a:r>
            <a:r>
              <a:rPr lang="tr-TR" sz="2000" dirty="0">
                <a:solidFill>
                  <a:srgbClr val="022756"/>
                </a:solidFill>
                <a:latin typeface="Helvetica" pitchFamily="2" charset="0"/>
              </a:rPr>
              <a:t> Programlarına katılımlarının sağlanabilmesi için kolaylaştırıcı hizmetler sunmak ve üniversitemizin AB üniversiteleri ile iletişimini Avrupa Araştırma Alanı çerçevesinde geliştirmektir.</a:t>
            </a:r>
          </a:p>
          <a:p>
            <a:pPr lvl="0" algn="just">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Vizyonumuz</a:t>
            </a:r>
          </a:p>
          <a:p>
            <a:pPr lvl="0" algn="just">
              <a:defRPr/>
            </a:pPr>
            <a:endParaRPr lang="tr-TR" sz="2000" dirty="0">
              <a:solidFill>
                <a:srgbClr val="022756"/>
              </a:solidFill>
              <a:latin typeface="Helvetica" pitchFamily="2" charset="0"/>
            </a:endParaRPr>
          </a:p>
          <a:p>
            <a:pPr lvl="0" algn="just">
              <a:defRPr/>
            </a:pPr>
            <a:r>
              <a:rPr lang="tr-TR" sz="2000" dirty="0">
                <a:solidFill>
                  <a:srgbClr val="022756"/>
                </a:solidFill>
                <a:latin typeface="Helvetica" pitchFamily="2" charset="0"/>
              </a:rPr>
              <a:t>Üniversitemizin, </a:t>
            </a:r>
            <a:r>
              <a:rPr lang="tr-TR" sz="2000">
                <a:solidFill>
                  <a:srgbClr val="022756"/>
                </a:solidFill>
                <a:latin typeface="Helvetica" pitchFamily="2" charset="0"/>
              </a:rPr>
              <a:t>İTÜ Uluslararası Projeler Birimi’nin</a:t>
            </a:r>
            <a:r>
              <a:rPr lang="tr-TR" sz="2000" dirty="0">
                <a:solidFill>
                  <a:srgbClr val="022756"/>
                </a:solidFill>
                <a:latin typeface="Helvetica" pitchFamily="2" charset="0"/>
              </a:rPr>
              <a:t>, AB projelerinin yazılması ve yürütülmesi aşamalarında verdiği destek ile ulusal ve uluslararası platformda </a:t>
            </a:r>
            <a:r>
              <a:rPr lang="tr-TR" sz="2000" dirty="0" err="1">
                <a:solidFill>
                  <a:srgbClr val="022756"/>
                </a:solidFill>
                <a:latin typeface="Helvetica" pitchFamily="2" charset="0"/>
              </a:rPr>
              <a:t>mentor</a:t>
            </a:r>
            <a:r>
              <a:rPr lang="tr-TR" sz="2000" dirty="0">
                <a:solidFill>
                  <a:srgbClr val="022756"/>
                </a:solidFill>
                <a:latin typeface="Helvetica" pitchFamily="2" charset="0"/>
              </a:rPr>
              <a:t> bir kurum haline gelmesidir</a:t>
            </a:r>
          </a:p>
        </p:txBody>
      </p:sp>
    </p:spTree>
    <p:extLst>
      <p:ext uri="{BB962C8B-B14F-4D97-AF65-F5344CB8AC3E}">
        <p14:creationId xmlns:p14="http://schemas.microsoft.com/office/powerpoint/2010/main" val="31271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626096" y="493776"/>
            <a:ext cx="47823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2200" b="1">
                <a:solidFill>
                  <a:prstClr val="white"/>
                </a:solidFill>
                <a:latin typeface="Helvetica" panose="020B0604020202020204" pitchFamily="34" charset="0"/>
                <a:cs typeface="Helvetica" panose="020B0604020202020204" pitchFamily="34" charset="0"/>
              </a:rPr>
              <a:t>Uluslararası Projeler Birimi</a:t>
            </a:r>
            <a:endParaRPr kumimoji="0" lang="tr-TR" sz="2200" b="1"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4" name="Metin kutusu 3">
            <a:extLst>
              <a:ext uri="{FF2B5EF4-FFF2-40B4-BE49-F238E27FC236}">
                <a16:creationId xmlns:a16="http://schemas.microsoft.com/office/drawing/2014/main" id="{C703CCB2-0E35-8991-9D71-89519EFF94A8}"/>
              </a:ext>
            </a:extLst>
          </p:cNvPr>
          <p:cNvSpPr txBox="1"/>
          <p:nvPr/>
        </p:nvSpPr>
        <p:spPr>
          <a:xfrm>
            <a:off x="768096" y="2048254"/>
            <a:ext cx="10771632" cy="2862322"/>
          </a:xfrm>
          <a:prstGeom prst="rect">
            <a:avLst/>
          </a:prstGeom>
          <a:noFill/>
        </p:spPr>
        <p:txBody>
          <a:bodyPr wrap="square" rtlCol="0">
            <a:spAutoFit/>
          </a:bodyPr>
          <a:lstStyle/>
          <a:p>
            <a:pPr marL="285750" lvl="0" indent="-285750" algn="just">
              <a:buFont typeface="Arial" panose="020B0604020202020204" pitchFamily="34" charset="0"/>
              <a:buChar char="•"/>
              <a:defRPr/>
            </a:pPr>
            <a:r>
              <a:rPr lang="tr-TR" sz="2000">
                <a:solidFill>
                  <a:srgbClr val="022756"/>
                </a:solidFill>
                <a:latin typeface="Helvetica" pitchFamily="2" charset="0"/>
              </a:rPr>
              <a:t>Uluslararası Projeler Birimi </a:t>
            </a:r>
            <a:r>
              <a:rPr lang="tr-TR" sz="2000" dirty="0">
                <a:solidFill>
                  <a:srgbClr val="022756"/>
                </a:solidFill>
                <a:latin typeface="Helvetica" pitchFamily="2" charset="0"/>
              </a:rPr>
              <a:t>AB Merkezi Araştırma Ofisi adıyla 2002 yılında kurulmuştur.</a:t>
            </a:r>
          </a:p>
          <a:p>
            <a:pPr lvl="0" algn="just">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İTÜ Rektörlüğü’nün 12.09.2018 tarihli resmi yazısıyla İTÜNOVA TTO </a:t>
            </a:r>
            <a:r>
              <a:rPr lang="tr-TR" sz="2000">
                <a:solidFill>
                  <a:srgbClr val="022756"/>
                </a:solidFill>
                <a:latin typeface="Helvetica" pitchFamily="2" charset="0"/>
              </a:rPr>
              <a:t>ve Uluslararası Projeler Birimi </a:t>
            </a:r>
            <a:r>
              <a:rPr lang="tr-TR" sz="2000" dirty="0">
                <a:solidFill>
                  <a:srgbClr val="022756"/>
                </a:solidFill>
                <a:latin typeface="Helvetica" pitchFamily="2" charset="0"/>
              </a:rPr>
              <a:t>arasında bir işbölümü yapılmıştır. Buna göre bu tarihten sonra Marie </a:t>
            </a:r>
            <a:r>
              <a:rPr lang="tr-TR" sz="2000" dirty="0" err="1">
                <a:solidFill>
                  <a:srgbClr val="022756"/>
                </a:solidFill>
                <a:latin typeface="Helvetica" pitchFamily="2" charset="0"/>
              </a:rPr>
              <a:t>Sklodowska</a:t>
            </a:r>
            <a:r>
              <a:rPr lang="tr-TR" sz="2000" dirty="0">
                <a:solidFill>
                  <a:srgbClr val="022756"/>
                </a:solidFill>
                <a:latin typeface="Helvetica" pitchFamily="2" charset="0"/>
              </a:rPr>
              <a:t> </a:t>
            </a:r>
            <a:r>
              <a:rPr lang="tr-TR" sz="2000" dirty="0" err="1">
                <a:solidFill>
                  <a:srgbClr val="022756"/>
                </a:solidFill>
                <a:latin typeface="Helvetica" pitchFamily="2" charset="0"/>
              </a:rPr>
              <a:t>Curie</a:t>
            </a:r>
            <a:r>
              <a:rPr lang="tr-TR" sz="2000" dirty="0">
                <a:solidFill>
                  <a:srgbClr val="022756"/>
                </a:solidFill>
                <a:latin typeface="Helvetica" pitchFamily="2" charset="0"/>
              </a:rPr>
              <a:t> (MSCA) Alanı ve Erasmus+ Programının başvuruları ile Ofisimiz ilgilenirken, </a:t>
            </a:r>
            <a:r>
              <a:rPr lang="tr-TR" sz="2000" dirty="0" err="1">
                <a:solidFill>
                  <a:srgbClr val="022756"/>
                </a:solidFill>
                <a:latin typeface="Helvetica" pitchFamily="2" charset="0"/>
              </a:rPr>
              <a:t>European</a:t>
            </a:r>
            <a:r>
              <a:rPr lang="tr-TR" sz="2000" dirty="0">
                <a:solidFill>
                  <a:srgbClr val="022756"/>
                </a:solidFill>
                <a:latin typeface="Helvetica" pitchFamily="2" charset="0"/>
              </a:rPr>
              <a:t> </a:t>
            </a:r>
            <a:r>
              <a:rPr lang="tr-TR" sz="2000" dirty="0" err="1">
                <a:solidFill>
                  <a:srgbClr val="022756"/>
                </a:solidFill>
                <a:latin typeface="Helvetica" pitchFamily="2" charset="0"/>
              </a:rPr>
              <a:t>Research</a:t>
            </a:r>
            <a:r>
              <a:rPr lang="tr-TR" sz="2000" dirty="0">
                <a:solidFill>
                  <a:srgbClr val="022756"/>
                </a:solidFill>
                <a:latin typeface="Helvetica" pitchFamily="2" charset="0"/>
              </a:rPr>
              <a:t> </a:t>
            </a:r>
            <a:r>
              <a:rPr lang="tr-TR" sz="2000" dirty="0" err="1">
                <a:solidFill>
                  <a:srgbClr val="022756"/>
                </a:solidFill>
                <a:latin typeface="Helvetica" pitchFamily="2" charset="0"/>
              </a:rPr>
              <a:t>Council</a:t>
            </a:r>
            <a:r>
              <a:rPr lang="tr-TR" sz="2000" dirty="0">
                <a:solidFill>
                  <a:srgbClr val="022756"/>
                </a:solidFill>
                <a:latin typeface="Helvetica" pitchFamily="2" charset="0"/>
              </a:rPr>
              <a:t> (ERC) Alanı, çok ortaklı projeler ve diğer uluslararası projelerin başvuruları ile İTÜNOVA TTO ilgilenmektedir</a:t>
            </a:r>
          </a:p>
          <a:p>
            <a:pPr lvl="0" algn="just">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Kabul alan tüm projelerin idari </a:t>
            </a:r>
            <a:r>
              <a:rPr lang="tr-TR" sz="2000">
                <a:solidFill>
                  <a:srgbClr val="022756"/>
                </a:solidFill>
                <a:latin typeface="Helvetica" pitchFamily="2" charset="0"/>
              </a:rPr>
              <a:t>süreçlerinde Uluslararası Projeler Birimi </a:t>
            </a:r>
            <a:r>
              <a:rPr lang="tr-TR" sz="2000" dirty="0">
                <a:solidFill>
                  <a:srgbClr val="022756"/>
                </a:solidFill>
                <a:latin typeface="Helvetica" pitchFamily="2" charset="0"/>
              </a:rPr>
              <a:t>yetkilidir.</a:t>
            </a:r>
          </a:p>
        </p:txBody>
      </p:sp>
    </p:spTree>
    <p:extLst>
      <p:ext uri="{BB962C8B-B14F-4D97-AF65-F5344CB8AC3E}">
        <p14:creationId xmlns:p14="http://schemas.microsoft.com/office/powerpoint/2010/main" val="265517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510905" y="462744"/>
            <a:ext cx="205857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Helvetica" pitchFamily="2" charset="0"/>
                <a:ea typeface="+mn-ea"/>
                <a:cs typeface="+mn-cs"/>
              </a:rPr>
              <a:t>   </a:t>
            </a:r>
            <a:r>
              <a:rPr kumimoji="0" lang="tr-TR" sz="2800" b="1" i="0" u="none" strike="noStrike" kern="1200" cap="none" spc="0" normalizeH="0" baseline="0" noProof="0" dirty="0">
                <a:ln>
                  <a:noFill/>
                </a:ln>
                <a:solidFill>
                  <a:prstClr val="white"/>
                </a:solidFill>
                <a:effectLst/>
                <a:uLnTx/>
                <a:uFillTx/>
                <a:latin typeface="Helvetica" pitchFamily="2" charset="0"/>
                <a:ea typeface="+mn-ea"/>
                <a:cs typeface="+mn-cs"/>
              </a:rPr>
              <a:t>EKİBİMİZ</a:t>
            </a:r>
          </a:p>
        </p:txBody>
      </p:sp>
      <p:sp>
        <p:nvSpPr>
          <p:cNvPr id="4" name="Metin kutusu 3">
            <a:extLst>
              <a:ext uri="{FF2B5EF4-FFF2-40B4-BE49-F238E27FC236}">
                <a16:creationId xmlns:a16="http://schemas.microsoft.com/office/drawing/2014/main" id="{C703CCB2-0E35-8991-9D71-89519EFF94A8}"/>
              </a:ext>
            </a:extLst>
          </p:cNvPr>
          <p:cNvSpPr txBox="1"/>
          <p:nvPr/>
        </p:nvSpPr>
        <p:spPr>
          <a:xfrm>
            <a:off x="768096" y="2048254"/>
            <a:ext cx="10771632" cy="3785652"/>
          </a:xfrm>
          <a:prstGeom prst="rect">
            <a:avLst/>
          </a:prstGeom>
          <a:noFill/>
        </p:spPr>
        <p:txBody>
          <a:bodyPr wrap="square" rtlCol="0">
            <a:spAutoFit/>
          </a:bodyPr>
          <a:lstStyle/>
          <a:p>
            <a:pPr marL="285750" lvl="0" indent="-285750" algn="just">
              <a:buFont typeface="Arial" panose="020B0604020202020204" pitchFamily="34" charset="0"/>
              <a:buChar char="•"/>
              <a:defRPr/>
            </a:pPr>
            <a:r>
              <a:rPr lang="tr-TR" sz="2400" dirty="0">
                <a:solidFill>
                  <a:srgbClr val="022756"/>
                </a:solidFill>
                <a:latin typeface="Helvetica" pitchFamily="2" charset="0"/>
              </a:rPr>
              <a:t>Dr. Didem Özgür</a:t>
            </a:r>
          </a:p>
          <a:p>
            <a:pPr lvl="0" algn="just">
              <a:defRPr/>
            </a:pPr>
            <a:r>
              <a:rPr lang="tr-TR" sz="2400" dirty="0">
                <a:solidFill>
                  <a:srgbClr val="022756"/>
                </a:solidFill>
                <a:latin typeface="Helvetica" pitchFamily="2" charset="0"/>
              </a:rPr>
              <a:t>LLB Bilgi Üniversitesi Hukuk Fakültesi</a:t>
            </a:r>
          </a:p>
          <a:p>
            <a:pPr lvl="0" algn="just">
              <a:defRPr/>
            </a:pPr>
            <a:r>
              <a:rPr lang="tr-TR" sz="2400" dirty="0">
                <a:solidFill>
                  <a:srgbClr val="022756"/>
                </a:solidFill>
                <a:latin typeface="Helvetica" pitchFamily="2" charset="0"/>
              </a:rPr>
              <a:t>LLM Marmara Üniversitesi (Tezli) Avrupa Topluluğu Enstitüsü Avrupa Birliği Hukuku Bölümü ; </a:t>
            </a:r>
            <a:r>
              <a:rPr lang="tr-TR" sz="2400" dirty="0" err="1">
                <a:solidFill>
                  <a:srgbClr val="022756"/>
                </a:solidFill>
                <a:latin typeface="Helvetica" pitchFamily="2" charset="0"/>
              </a:rPr>
              <a:t>Ph.D</a:t>
            </a:r>
            <a:r>
              <a:rPr lang="tr-TR" sz="2400" dirty="0">
                <a:solidFill>
                  <a:srgbClr val="022756"/>
                </a:solidFill>
                <a:latin typeface="Helvetica" pitchFamily="2" charset="0"/>
              </a:rPr>
              <a:t>.</a:t>
            </a:r>
          </a:p>
          <a:p>
            <a:pPr lvl="0" algn="just">
              <a:defRPr/>
            </a:pPr>
            <a:r>
              <a:rPr lang="tr-TR" sz="2400" dirty="0">
                <a:solidFill>
                  <a:srgbClr val="022756"/>
                </a:solidFill>
                <a:latin typeface="Helvetica" pitchFamily="2" charset="0"/>
              </a:rPr>
              <a:t>Dokuz Eylül Üniversitesi Sosyal Bilimler Enstitüsü Avrupa Çalışmaları Bölümü.</a:t>
            </a:r>
          </a:p>
          <a:p>
            <a:pPr lvl="0" algn="just">
              <a:defRPr/>
            </a:pPr>
            <a:endParaRPr lang="tr-TR" sz="2400" dirty="0">
              <a:solidFill>
                <a:srgbClr val="022756"/>
              </a:solidFill>
              <a:latin typeface="Helvetica" pitchFamily="2" charset="0"/>
            </a:endParaRPr>
          </a:p>
          <a:p>
            <a:pPr marL="285750" lvl="0" indent="-285750" algn="just">
              <a:buFont typeface="Arial" panose="020B0604020202020204" pitchFamily="34" charset="0"/>
              <a:buChar char="•"/>
              <a:defRPr/>
            </a:pPr>
            <a:r>
              <a:rPr lang="tr-TR" sz="2400" dirty="0">
                <a:solidFill>
                  <a:srgbClr val="022756"/>
                </a:solidFill>
                <a:latin typeface="Helvetica" pitchFamily="2" charset="0"/>
              </a:rPr>
              <a:t>Başak Tiniş</a:t>
            </a:r>
          </a:p>
          <a:p>
            <a:pPr lvl="0" algn="just">
              <a:defRPr/>
            </a:pPr>
            <a:r>
              <a:rPr lang="tr-TR" sz="2400" dirty="0">
                <a:solidFill>
                  <a:srgbClr val="022756"/>
                </a:solidFill>
                <a:latin typeface="Helvetica" pitchFamily="2" charset="0"/>
              </a:rPr>
              <a:t>B.A. Başkent Üniversitesi Siyaset Bilimi ve Uluslararası İlişkiler Bölümü (Tam Burslu), M.A.</a:t>
            </a:r>
          </a:p>
          <a:p>
            <a:pPr lvl="0" algn="just">
              <a:defRPr/>
            </a:pPr>
            <a:r>
              <a:rPr lang="tr-TR" sz="2400" dirty="0">
                <a:solidFill>
                  <a:srgbClr val="022756"/>
                </a:solidFill>
                <a:latin typeface="Helvetica" pitchFamily="2" charset="0"/>
              </a:rPr>
              <a:t>ODTÜ, Avrupa Çalışmaları Bölümü </a:t>
            </a:r>
          </a:p>
        </p:txBody>
      </p:sp>
    </p:spTree>
    <p:extLst>
      <p:ext uri="{BB962C8B-B14F-4D97-AF65-F5344CB8AC3E}">
        <p14:creationId xmlns:p14="http://schemas.microsoft.com/office/powerpoint/2010/main" val="308883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397496" y="594360"/>
            <a:ext cx="5469875" cy="353943"/>
          </a:xfrm>
          <a:prstGeom prst="rect">
            <a:avLst/>
          </a:prstGeom>
          <a:noFill/>
        </p:spPr>
        <p:txBody>
          <a:bodyPr wrap="square" rtlCol="0">
            <a:spAutoFit/>
          </a:bodyPr>
          <a:lstStyle/>
          <a:p>
            <a:pPr lvl="0"/>
            <a:r>
              <a:rPr kumimoji="0" lang="tr-TR" sz="1600" b="0" i="0" u="none" strike="noStrike" kern="1200" cap="none" spc="0" normalizeH="0" baseline="0" noProof="0" dirty="0">
                <a:ln>
                  <a:noFill/>
                </a:ln>
                <a:solidFill>
                  <a:prstClr val="white"/>
                </a:solidFill>
                <a:effectLst/>
                <a:uLnTx/>
                <a:uFillTx/>
                <a:latin typeface="Helvetica" pitchFamily="2" charset="0"/>
              </a:rPr>
              <a:t>  </a:t>
            </a:r>
            <a:r>
              <a:rPr lang="tr-TR" sz="1700" b="1" dirty="0">
                <a:solidFill>
                  <a:srgbClr val="FFFFFF"/>
                </a:solidFill>
                <a:latin typeface="Helvetica" panose="020B0604020202020204" pitchFamily="34" charset="0"/>
                <a:cs typeface="Helvetica" panose="020B0604020202020204" pitchFamily="34" charset="0"/>
              </a:rPr>
              <a:t>GERÇEKLEŞTİRİLMİŞ ÖNEMLİ FAALİYETLER</a:t>
            </a:r>
            <a:r>
              <a:rPr kumimoji="0" lang="tr-TR" sz="1700" b="0"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 </a:t>
            </a:r>
          </a:p>
        </p:txBody>
      </p:sp>
      <p:sp>
        <p:nvSpPr>
          <p:cNvPr id="4" name="Metin kutusu 3">
            <a:extLst>
              <a:ext uri="{FF2B5EF4-FFF2-40B4-BE49-F238E27FC236}">
                <a16:creationId xmlns:a16="http://schemas.microsoft.com/office/drawing/2014/main" id="{C703CCB2-0E35-8991-9D71-89519EFF94A8}"/>
              </a:ext>
            </a:extLst>
          </p:cNvPr>
          <p:cNvSpPr txBox="1"/>
          <p:nvPr/>
        </p:nvSpPr>
        <p:spPr>
          <a:xfrm>
            <a:off x="292608" y="1536192"/>
            <a:ext cx="11247120" cy="5324535"/>
          </a:xfrm>
          <a:prstGeom prst="rect">
            <a:avLst/>
          </a:prstGeom>
          <a:noFill/>
        </p:spPr>
        <p:txBody>
          <a:bodyPr wrap="square" rtlCol="0">
            <a:spAutoFit/>
          </a:bodyPr>
          <a:lstStyle/>
          <a:p>
            <a:pPr marL="285750" lvl="0" indent="-285750" algn="just">
              <a:buFont typeface="Arial" panose="020B0604020202020204" pitchFamily="34" charset="0"/>
              <a:buChar char="•"/>
              <a:defRPr/>
            </a:pPr>
            <a:r>
              <a:rPr lang="tr-TR" sz="2000" dirty="0">
                <a:solidFill>
                  <a:srgbClr val="022756"/>
                </a:solidFill>
                <a:latin typeface="Helvetica" pitchFamily="2" charset="0"/>
              </a:rPr>
              <a:t>AB Çağrı Takibi/Eşleştirme Veri Tabanı oluşturulmuştur Söz konusu veri tabanının oluşturulma amacı araştırmacılarımızın çalışma alanlarına yönelik açılan AB Proje Çağrıları, Bilgi Günü Proje Pazarı etkinlikleri ve ortak arama duyuruları ile ilgili bilgilendirilmeleridir. Araştırmacımızın yer aldığı veri tabanı İTÜNOVA TTO ile yapılan işbölümü sonrasında kendileri ile paylaşılmıştır</a:t>
            </a:r>
          </a:p>
          <a:p>
            <a:pPr lvl="0" algn="just">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COST aksiyonları ile proje eşleştirmesi yapılarak, araştırmacıların COST Aksiyonu Yönetim Komitesi üyesi olarak atanmaları sağlanmıştır.</a:t>
            </a:r>
          </a:p>
          <a:p>
            <a:pPr marL="285750" lvl="0" indent="-285750" algn="just">
              <a:buFont typeface="Arial" panose="020B0604020202020204" pitchFamily="34" charset="0"/>
              <a:buChar char="•"/>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7. Çerçeve Programı Kapsamında araştırmacılarımıza başvurularında yardımcı olması amacıyla «Süreçler </a:t>
            </a:r>
            <a:r>
              <a:rPr lang="tr-TR" sz="2000" dirty="0" err="1">
                <a:solidFill>
                  <a:srgbClr val="022756"/>
                </a:solidFill>
                <a:latin typeface="Helvetica" pitchFamily="2" charset="0"/>
              </a:rPr>
              <a:t>Rehber»leri</a:t>
            </a:r>
            <a:r>
              <a:rPr lang="tr-TR" sz="2000" dirty="0">
                <a:solidFill>
                  <a:srgbClr val="022756"/>
                </a:solidFill>
                <a:latin typeface="Helvetica" pitchFamily="2" charset="0"/>
              </a:rPr>
              <a:t> Türkçe olarak hazırlanmış ve </a:t>
            </a:r>
            <a:r>
              <a:rPr lang="tr-TR" sz="2000" dirty="0" err="1">
                <a:solidFill>
                  <a:srgbClr val="022756"/>
                </a:solidFill>
                <a:latin typeface="Helvetica" pitchFamily="2" charset="0"/>
              </a:rPr>
              <a:t>Horizon</a:t>
            </a:r>
            <a:r>
              <a:rPr lang="tr-TR" sz="2000" dirty="0">
                <a:solidFill>
                  <a:srgbClr val="022756"/>
                </a:solidFill>
                <a:latin typeface="Helvetica" pitchFamily="2" charset="0"/>
              </a:rPr>
              <a:t> 2020 Programı kapsamında da yeni Çalışma Programları göz önünde bulundurularak gerekli güncellemeler yapılmıştır. Hazırlanan rehberlere ofisimiz internet adresinden ulaşılabilmektedir</a:t>
            </a:r>
          </a:p>
          <a:p>
            <a:pPr lvl="0" algn="just">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AB 5., 6. ve 7. Çerçeve Programı kapsamında, İTÜ’de yürütülmüş ve yürütülmekte olan projeler ile ilgili bilgileri içeren «AB Çerçeve Programı Projeleri Kataloğu» bastırılarak Bakanlıklar ve diğer üniversiteler ile paylaşılmıştır. Hazırlanan kataloğa ofisimiz internet adresinden ulaşılabilmektedir</a:t>
            </a:r>
            <a:endParaRPr kumimoji="0" lang="tr-TR" sz="2000" b="0" i="0" u="none" strike="noStrike" kern="1200" cap="none" spc="0" normalizeH="0" baseline="0" noProof="0" dirty="0">
              <a:ln>
                <a:noFill/>
              </a:ln>
              <a:solidFill>
                <a:srgbClr val="022756"/>
              </a:solidFill>
              <a:effectLst/>
              <a:uLnTx/>
              <a:uFillTx/>
              <a:latin typeface="Helvetica" pitchFamily="2" charset="0"/>
            </a:endParaRPr>
          </a:p>
        </p:txBody>
      </p:sp>
    </p:spTree>
    <p:extLst>
      <p:ext uri="{BB962C8B-B14F-4D97-AF65-F5344CB8AC3E}">
        <p14:creationId xmlns:p14="http://schemas.microsoft.com/office/powerpoint/2010/main" val="144965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278624" y="462744"/>
            <a:ext cx="558874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Helvetica" pitchFamily="2" charset="0"/>
                <a:ea typeface="+mn-ea"/>
                <a:cs typeface="+mn-cs"/>
              </a:rPr>
              <a:t>  </a:t>
            </a:r>
            <a:r>
              <a:rPr kumimoji="0" lang="tr-TR" sz="1700" b="1" i="0"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GERÇEKLEŞTİRİLMİŞ ÖNEMLİ FAALİYETLER</a:t>
            </a:r>
            <a:r>
              <a:rPr kumimoji="0" lang="tr-TR" sz="1700" b="0"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 </a:t>
            </a:r>
          </a:p>
        </p:txBody>
      </p:sp>
      <p:sp>
        <p:nvSpPr>
          <p:cNvPr id="4" name="Metin kutusu 3">
            <a:extLst>
              <a:ext uri="{FF2B5EF4-FFF2-40B4-BE49-F238E27FC236}">
                <a16:creationId xmlns:a16="http://schemas.microsoft.com/office/drawing/2014/main" id="{C703CCB2-0E35-8991-9D71-89519EFF94A8}"/>
              </a:ext>
            </a:extLst>
          </p:cNvPr>
          <p:cNvSpPr txBox="1"/>
          <p:nvPr/>
        </p:nvSpPr>
        <p:spPr>
          <a:xfrm>
            <a:off x="210312" y="1152144"/>
            <a:ext cx="11329416" cy="5632311"/>
          </a:xfrm>
          <a:prstGeom prst="rect">
            <a:avLst/>
          </a:prstGeom>
          <a:noFill/>
        </p:spPr>
        <p:txBody>
          <a:bodyPr wrap="square" rtlCol="0">
            <a:spAutoFit/>
          </a:bodyPr>
          <a:lstStyle/>
          <a:p>
            <a:pPr marL="285750" lvl="0" indent="-285750" algn="just">
              <a:buFont typeface="Arial" panose="020B0604020202020204" pitchFamily="34" charset="0"/>
              <a:buChar char="•"/>
              <a:defRPr/>
            </a:pPr>
            <a:r>
              <a:rPr lang="tr-TR" sz="2000" dirty="0">
                <a:solidFill>
                  <a:srgbClr val="022756"/>
                </a:solidFill>
                <a:latin typeface="Helvetica" pitchFamily="2" charset="0"/>
              </a:rPr>
              <a:t>Tüm fakülteler, Enstitüler ve Araştırma Merkezleri ile iletişime geçilip, sonrasında talep doğrultusunda buralarda 2019 Kasım - 2020 Şubat dönemi arası MSCA ve Erasmus + bilgilendirme toplantıları gerçekleştirilmiştir. </a:t>
            </a:r>
            <a:r>
              <a:rPr lang="tr-TR" sz="2000" dirty="0" err="1">
                <a:solidFill>
                  <a:srgbClr val="022756"/>
                </a:solidFill>
                <a:latin typeface="Helvetica" pitchFamily="2" charset="0"/>
              </a:rPr>
              <a:t>Pandemi</a:t>
            </a:r>
            <a:r>
              <a:rPr lang="tr-TR" sz="2000" dirty="0">
                <a:solidFill>
                  <a:srgbClr val="022756"/>
                </a:solidFill>
                <a:latin typeface="Helvetica" pitchFamily="2" charset="0"/>
              </a:rPr>
              <a:t> süresince mecburen bu faaliyetlere ara verilmiştir.</a:t>
            </a:r>
          </a:p>
          <a:p>
            <a:pPr lvl="0" algn="just">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Ofisimiz uzmanları EELISA projesi ve EELISA </a:t>
            </a:r>
            <a:r>
              <a:rPr lang="tr-TR" sz="2000" dirty="0" err="1">
                <a:solidFill>
                  <a:srgbClr val="022756"/>
                </a:solidFill>
                <a:latin typeface="Helvetica" pitchFamily="2" charset="0"/>
              </a:rPr>
              <a:t>Innocore</a:t>
            </a:r>
            <a:r>
              <a:rPr lang="tr-TR" sz="2000" dirty="0">
                <a:solidFill>
                  <a:srgbClr val="022756"/>
                </a:solidFill>
                <a:latin typeface="Helvetica" pitchFamily="2" charset="0"/>
              </a:rPr>
              <a:t> projesi kapsamında görevlendirilmiş bulunmaktadır. Söz konusu proje kapsamında projenin idari ve mali süreçleri ile ilgili çalışmalar devam etmektedir.</a:t>
            </a:r>
          </a:p>
          <a:p>
            <a:pPr lvl="0" algn="just">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İstanbul Sanayi Odası (İSO) koordinatörlüğünde İSTKA Yenilikçi İstanbul Mali Destek Programı 2021 Yılı Teklif çağrısına bir başvuru hazırlanmış bu süreçte Ofisimiz ve İTÜ NOVA TTO İSO ile birlikte çalışmıştır.</a:t>
            </a:r>
          </a:p>
          <a:p>
            <a:pPr lvl="0" algn="just">
              <a:defRPr/>
            </a:pPr>
            <a:endParaRPr lang="tr-TR" sz="2000" dirty="0">
              <a:solidFill>
                <a:srgbClr val="022756"/>
              </a:solidFill>
              <a:latin typeface="Helvetica" pitchFamily="2" charset="0"/>
            </a:endParaRPr>
          </a:p>
          <a:p>
            <a:pPr marL="285750" lvl="0" indent="-285750" algn="just">
              <a:buFont typeface="Arial" panose="020B0604020202020204" pitchFamily="34" charset="0"/>
              <a:buChar char="•"/>
              <a:defRPr/>
            </a:pPr>
            <a:r>
              <a:rPr lang="tr-TR" sz="2000" dirty="0">
                <a:solidFill>
                  <a:srgbClr val="022756"/>
                </a:solidFill>
                <a:latin typeface="Helvetica" pitchFamily="2" charset="0"/>
              </a:rPr>
              <a:t>TÜBİTAK Ağlara Üyelik Desteği 2021 yılı çağrısına ofisimiz tarafından başvuru yapılmıştır. Söz konusu desteğin amacı Türkiye’de faaliyet gösteren kuruluşların bilim ve teknoloji alanında Avrupa çapındaki etkin olan ağ yapılarına üye olabilmeleri ve üyeliklerini sürdürebilmeleri için giriş ve üyelik aidatlarının ödenmesi için destek sağlanmasıdır. Ancak bürokratik sıkıntılar nedeniyle söz konusu ağdan o yıl kabul alan hiçbir kuruma ödeme yapılamamıştır.</a:t>
            </a:r>
            <a:endParaRPr kumimoji="0" lang="tr-TR" sz="2000" b="0" i="0" u="none" strike="noStrike" kern="1200" cap="none" spc="0" normalizeH="0" baseline="0" noProof="0" dirty="0">
              <a:ln>
                <a:noFill/>
              </a:ln>
              <a:solidFill>
                <a:srgbClr val="022756"/>
              </a:solidFill>
              <a:effectLst/>
              <a:uLnTx/>
              <a:uFillTx/>
              <a:latin typeface="Helvetica" pitchFamily="2" charset="0"/>
              <a:ea typeface="+mn-ea"/>
              <a:cs typeface="+mn-cs"/>
            </a:endParaRPr>
          </a:p>
        </p:txBody>
      </p:sp>
    </p:spTree>
    <p:extLst>
      <p:ext uri="{BB962C8B-B14F-4D97-AF65-F5344CB8AC3E}">
        <p14:creationId xmlns:p14="http://schemas.microsoft.com/office/powerpoint/2010/main" val="405446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644385" y="462744"/>
            <a:ext cx="4425696" cy="523220"/>
          </a:xfrm>
          <a:prstGeom prst="rect">
            <a:avLst/>
          </a:prstGeom>
          <a:noFill/>
        </p:spPr>
        <p:txBody>
          <a:bodyPr wrap="square" rtlCol="0">
            <a:spAutoFit/>
          </a:bodyPr>
          <a:lstStyle/>
          <a:p>
            <a:pPr lvl="0"/>
            <a:r>
              <a:rPr kumimoji="0" lang="tr-TR" sz="2800" b="0" i="0" u="none" strike="noStrike" kern="1200" cap="none" spc="0" normalizeH="0" baseline="0" noProof="0" dirty="0">
                <a:ln>
                  <a:noFill/>
                </a:ln>
                <a:solidFill>
                  <a:prstClr val="white"/>
                </a:solidFill>
                <a:effectLst/>
                <a:uLnTx/>
                <a:uFillTx/>
                <a:latin typeface="Helvetica" pitchFamily="2" charset="0"/>
                <a:ea typeface="+mn-ea"/>
                <a:cs typeface="+mn-cs"/>
              </a:rPr>
              <a:t>  </a:t>
            </a:r>
            <a:r>
              <a:rPr lang="tr-TR" sz="2400" b="1" dirty="0">
                <a:solidFill>
                  <a:srgbClr val="FFFFFF"/>
                </a:solidFill>
                <a:latin typeface="Helvetica" panose="020B0604020202020204" pitchFamily="34" charset="0"/>
                <a:cs typeface="Helvetica" panose="020B0604020202020204" pitchFamily="34" charset="0"/>
              </a:rPr>
              <a:t>RUTİN FAALİYETLER</a:t>
            </a:r>
            <a:endParaRPr kumimoji="0" lang="tr-TR" sz="2200" b="0"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4" name="Metin kutusu 3">
            <a:extLst>
              <a:ext uri="{FF2B5EF4-FFF2-40B4-BE49-F238E27FC236}">
                <a16:creationId xmlns:a16="http://schemas.microsoft.com/office/drawing/2014/main" id="{C703CCB2-0E35-8991-9D71-89519EFF94A8}"/>
              </a:ext>
            </a:extLst>
          </p:cNvPr>
          <p:cNvSpPr txBox="1"/>
          <p:nvPr/>
        </p:nvSpPr>
        <p:spPr>
          <a:xfrm>
            <a:off x="512064" y="1353312"/>
            <a:ext cx="11027664" cy="5047536"/>
          </a:xfrm>
          <a:prstGeom prst="rect">
            <a:avLst/>
          </a:prstGeom>
          <a:noFill/>
        </p:spPr>
        <p:txBody>
          <a:bodyPr wrap="square" rtlCol="0">
            <a:spAutoFit/>
          </a:bodyPr>
          <a:lstStyle/>
          <a:p>
            <a:pPr marL="285750" lvl="0" indent="-285750" algn="just">
              <a:buFont typeface="Arial" panose="020B0604020202020204" pitchFamily="34" charset="0"/>
              <a:buChar char="•"/>
              <a:defRPr/>
            </a:pPr>
            <a:r>
              <a:rPr lang="tr-TR" dirty="0">
                <a:solidFill>
                  <a:srgbClr val="022756"/>
                </a:solidFill>
                <a:latin typeface="Helvetica" pitchFamily="2" charset="0"/>
              </a:rPr>
              <a:t>AB fonlarıyla ilişkili ulusal/uluslararası kurumlarla işbirliğinin sağlanması,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E-posta yoluyla ise MSCA ve Erasmus+ Programı çağrılarının araştırmacılara duyurulması,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Araştırmacılarımızın proje önerisi hazırlıklarına destek verilmesi, paylaşmak isteyen araştırmacılarımızın proje önerilerinin okunarak yorumlanması,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Ofisimizin ilgilendiği çağrılara ilişkin bilgilendirme toplantıları ve proje yazma eğitimleri düzenlenmesi,</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Açık olan çağrılarla ilgili ofis ziyaretleri yapılması,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Proje yürütücülerinin görevlendirmelerinin hazırlanıp, rektör hocaya imzalatılması,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Proje yürütücülerinin taahhütnamelerinin hazırlanıp, rektör hocaya imzalatılması,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Proje hesap açım dilekçelerinin hazırlanmasında yardımcı olunması ve ilgili dilekçenin Strateji Geliştirme Daire Başkanlığı’na verilmesinin sağlanması,</a:t>
            </a:r>
          </a:p>
          <a:p>
            <a:pPr lvl="0" algn="just">
              <a:defRPr/>
            </a:pPr>
            <a:endParaRPr lang="tr-TR" sz="1600" dirty="0">
              <a:solidFill>
                <a:srgbClr val="022756"/>
              </a:solidFill>
              <a:latin typeface="Helvetica" pitchFamily="2" charset="0"/>
            </a:endParaRPr>
          </a:p>
        </p:txBody>
      </p:sp>
    </p:spTree>
    <p:extLst>
      <p:ext uri="{BB962C8B-B14F-4D97-AF65-F5344CB8AC3E}">
        <p14:creationId xmlns:p14="http://schemas.microsoft.com/office/powerpoint/2010/main" val="141807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644384" y="462744"/>
            <a:ext cx="522298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Helvetica" pitchFamily="2" charset="0"/>
                <a:ea typeface="+mn-ea"/>
                <a:cs typeface="+mn-cs"/>
              </a:rPr>
              <a:t>  </a:t>
            </a:r>
            <a:r>
              <a:rPr kumimoji="0" lang="tr-TR" sz="2400" b="1" i="0"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RUTİN FAALİYETLER</a:t>
            </a:r>
            <a:endParaRPr kumimoji="0" lang="tr-TR" sz="2200" b="0"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4" name="Metin kutusu 3">
            <a:extLst>
              <a:ext uri="{FF2B5EF4-FFF2-40B4-BE49-F238E27FC236}">
                <a16:creationId xmlns:a16="http://schemas.microsoft.com/office/drawing/2014/main" id="{C703CCB2-0E35-8991-9D71-89519EFF94A8}"/>
              </a:ext>
            </a:extLst>
          </p:cNvPr>
          <p:cNvSpPr txBox="1"/>
          <p:nvPr/>
        </p:nvSpPr>
        <p:spPr>
          <a:xfrm>
            <a:off x="493776" y="1645920"/>
            <a:ext cx="11045952" cy="4524315"/>
          </a:xfrm>
          <a:prstGeom prst="rect">
            <a:avLst/>
          </a:prstGeom>
          <a:noFill/>
        </p:spPr>
        <p:txBody>
          <a:bodyPr wrap="square" rtlCol="0">
            <a:spAutoFit/>
          </a:bodyPr>
          <a:lstStyle/>
          <a:p>
            <a:pPr marL="285750" lvl="0" indent="-285750" algn="just">
              <a:buFont typeface="Arial" panose="020B0604020202020204" pitchFamily="34" charset="0"/>
              <a:buChar char="•"/>
              <a:defRPr/>
            </a:pPr>
            <a:r>
              <a:rPr lang="tr-TR" dirty="0">
                <a:solidFill>
                  <a:srgbClr val="022756"/>
                </a:solidFill>
                <a:latin typeface="Helvetica" pitchFamily="2" charset="0"/>
              </a:rPr>
              <a:t>Proje başvurusu yapan hocaların başvuru belgelerinin rektör hocaya imzalatılması,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Proje başvurusu yapan hocaların hukuki belgelerinin incelenmesi ve hukuk bölümü ile konuyla ilgili görüşülmesi,</a:t>
            </a:r>
          </a:p>
          <a:p>
            <a:pPr marL="285750" lvl="0" indent="-285750" algn="just">
              <a:buFont typeface="Arial" panose="020B0604020202020204" pitchFamily="34" charset="0"/>
              <a:buChar char="•"/>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Proje yürütücülerine projelerinin finansal konularında yardımcı olurken, BAP ve Strateji Geliştirme Daire Başkanlığı ile görüşülmesi ve proje harcamalarına ilişkin fatura dosyalarına erişim sağlanması,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Proje başvurusu yapan hocaların destek mektuplarının hazırlanarak rektör hocaya imzalatılması,</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err="1">
                <a:solidFill>
                  <a:srgbClr val="022756"/>
                </a:solidFill>
                <a:latin typeface="Helvetica" pitchFamily="2" charset="0"/>
              </a:rPr>
              <a:t>Horizon</a:t>
            </a:r>
            <a:r>
              <a:rPr lang="tr-TR" dirty="0">
                <a:solidFill>
                  <a:srgbClr val="022756"/>
                </a:solidFill>
                <a:latin typeface="Helvetica" pitchFamily="2" charset="0"/>
              </a:rPr>
              <a:t> Europe Programına koordinatör veya ortak olarak başvurusu yapılan eşik üstü puan alan ancak desteklenmeyen projelerin koordinatörlerine TÜBİTAK’ın Eşik Üstü Ödül Desteği ile ilgili bilgilendirme yapmak ve ilgili araştırmacıların TÜBİTAK’ın Eşik Üstü Ödül Desteğine başvuru yapmalarını sağlamak,</a:t>
            </a:r>
          </a:p>
          <a:p>
            <a:pPr lvl="0" algn="just">
              <a:defRPr/>
            </a:pPr>
            <a:endParaRPr lang="tr-TR" dirty="0">
              <a:solidFill>
                <a:srgbClr val="022756"/>
              </a:solidFill>
              <a:latin typeface="Helvetica" pitchFamily="2" charset="0"/>
            </a:endParaRPr>
          </a:p>
          <a:p>
            <a:pPr marL="285750" lvl="0" indent="-285750" algn="just">
              <a:buFont typeface="Arial" panose="020B0604020202020204" pitchFamily="34" charset="0"/>
              <a:buChar char="•"/>
              <a:defRPr/>
            </a:pPr>
            <a:r>
              <a:rPr lang="tr-TR" dirty="0">
                <a:solidFill>
                  <a:srgbClr val="022756"/>
                </a:solidFill>
                <a:latin typeface="Helvetica" pitchFamily="2" charset="0"/>
              </a:rPr>
              <a:t>Projesi başlayan proje yürütücülerinin finansal formlarının hazırlanıp Strateji Daire Başkanlığı’ndan gerekli imzaların alınmasından sonra formun bankaya iletiminin sağlanması,</a:t>
            </a:r>
            <a:endParaRPr kumimoji="0" lang="tr-TR" b="0" i="0" u="none" strike="noStrike" kern="1200" cap="none" spc="0" normalizeH="0" baseline="0" noProof="0" dirty="0">
              <a:ln>
                <a:noFill/>
              </a:ln>
              <a:solidFill>
                <a:srgbClr val="022756"/>
              </a:solidFill>
              <a:effectLst/>
              <a:uLnTx/>
              <a:uFillTx/>
              <a:latin typeface="Helvetica" pitchFamily="2" charset="0"/>
            </a:endParaRPr>
          </a:p>
        </p:txBody>
      </p:sp>
    </p:spTree>
    <p:extLst>
      <p:ext uri="{BB962C8B-B14F-4D97-AF65-F5344CB8AC3E}">
        <p14:creationId xmlns:p14="http://schemas.microsoft.com/office/powerpoint/2010/main" val="396534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891272" y="462744"/>
            <a:ext cx="497609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prstClr val="white"/>
                </a:solidFill>
                <a:effectLst/>
                <a:uLnTx/>
                <a:uFillTx/>
                <a:latin typeface="Helvetica" pitchFamily="2" charset="0"/>
                <a:ea typeface="+mn-ea"/>
                <a:cs typeface="+mn-cs"/>
              </a:rPr>
              <a:t>PROJELERİMİZ</a:t>
            </a:r>
          </a:p>
        </p:txBody>
      </p:sp>
      <p:sp>
        <p:nvSpPr>
          <p:cNvPr id="4" name="Metin kutusu 3">
            <a:extLst>
              <a:ext uri="{FF2B5EF4-FFF2-40B4-BE49-F238E27FC236}">
                <a16:creationId xmlns:a16="http://schemas.microsoft.com/office/drawing/2014/main" id="{C703CCB2-0E35-8991-9D71-89519EFF94A8}"/>
              </a:ext>
            </a:extLst>
          </p:cNvPr>
          <p:cNvSpPr txBox="1"/>
          <p:nvPr/>
        </p:nvSpPr>
        <p:spPr>
          <a:xfrm>
            <a:off x="566928" y="1243584"/>
            <a:ext cx="10972800" cy="5262979"/>
          </a:xfrm>
          <a:prstGeom prst="rect">
            <a:avLst/>
          </a:prstGeom>
          <a:noFill/>
        </p:spPr>
        <p:txBody>
          <a:bodyPr wrap="square" rtlCol="0">
            <a:spAutoFit/>
          </a:bodyPr>
          <a:lstStyle/>
          <a:p>
            <a:pPr marL="285750" lvl="0" indent="-285750" algn="just">
              <a:buFont typeface="Arial" panose="020B0604020202020204" pitchFamily="34" charset="0"/>
              <a:buChar char="•"/>
              <a:defRPr/>
            </a:pPr>
            <a:r>
              <a:rPr lang="tr-TR" sz="1600" b="1" u="sng" dirty="0">
                <a:solidFill>
                  <a:srgbClr val="022756"/>
                </a:solidFill>
                <a:latin typeface="Helvetica" pitchFamily="2" charset="0"/>
              </a:rPr>
              <a:t>Yürüttüğümüz Projeler:</a:t>
            </a:r>
          </a:p>
          <a:p>
            <a:pPr lvl="0" algn="just">
              <a:defRPr/>
            </a:pPr>
            <a:endParaRPr lang="tr-TR" sz="1600" dirty="0">
              <a:solidFill>
                <a:srgbClr val="022756"/>
              </a:solidFill>
              <a:latin typeface="Helvetica" pitchFamily="2" charset="0"/>
            </a:endParaRPr>
          </a:p>
          <a:p>
            <a:pPr lvl="0" algn="just">
              <a:defRPr/>
            </a:pPr>
            <a:r>
              <a:rPr lang="tr-TR" sz="1600" dirty="0">
                <a:solidFill>
                  <a:srgbClr val="022756"/>
                </a:solidFill>
                <a:latin typeface="Helvetica" pitchFamily="2" charset="0"/>
              </a:rPr>
              <a:t>- </a:t>
            </a:r>
            <a:r>
              <a:rPr lang="tr-TR" sz="1600" dirty="0">
                <a:solidFill>
                  <a:schemeClr val="accent1">
                    <a:lumMod val="50000"/>
                  </a:schemeClr>
                </a:solidFill>
                <a:latin typeface="Helvetica" pitchFamily="2" charset="0"/>
              </a:rPr>
              <a:t>Erasmus+ Jean </a:t>
            </a:r>
            <a:r>
              <a:rPr lang="tr-TR" sz="1600" dirty="0" err="1">
                <a:solidFill>
                  <a:schemeClr val="accent1">
                    <a:lumMod val="50000"/>
                  </a:schemeClr>
                </a:solidFill>
                <a:latin typeface="Helvetica" pitchFamily="2" charset="0"/>
              </a:rPr>
              <a:t>Monnet</a:t>
            </a:r>
            <a:r>
              <a:rPr lang="tr-TR" sz="1600" dirty="0">
                <a:solidFill>
                  <a:schemeClr val="accent1">
                    <a:lumMod val="50000"/>
                  </a:schemeClr>
                </a:solidFill>
                <a:latin typeface="Helvetica" pitchFamily="2" charset="0"/>
              </a:rPr>
              <a:t> Faaliyetleri Jean </a:t>
            </a:r>
            <a:r>
              <a:rPr lang="tr-TR" sz="1600" dirty="0" err="1">
                <a:solidFill>
                  <a:schemeClr val="accent1">
                    <a:lumMod val="50000"/>
                  </a:schemeClr>
                </a:solidFill>
                <a:latin typeface="Helvetica" pitchFamily="2" charset="0"/>
              </a:rPr>
              <a:t>Monnet</a:t>
            </a:r>
            <a:r>
              <a:rPr lang="tr-TR" sz="1600" dirty="0">
                <a:solidFill>
                  <a:schemeClr val="accent1">
                    <a:lumMod val="50000"/>
                  </a:schemeClr>
                </a:solidFill>
                <a:latin typeface="Helvetica" pitchFamily="2" charset="0"/>
              </a:rPr>
              <a:t> Modülleri tarafından desteklenen « </a:t>
            </a:r>
            <a:r>
              <a:rPr lang="tr-TR" sz="1600" dirty="0" err="1">
                <a:solidFill>
                  <a:schemeClr val="accent1">
                    <a:lumMod val="50000"/>
                  </a:schemeClr>
                </a:solidFill>
                <a:latin typeface="Helvetica" pitchFamily="2" charset="0"/>
              </a:rPr>
              <a:t>The</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Protection</a:t>
            </a:r>
            <a:r>
              <a:rPr lang="tr-TR" sz="1600" dirty="0">
                <a:solidFill>
                  <a:schemeClr val="accent1">
                    <a:lumMod val="50000"/>
                  </a:schemeClr>
                </a:solidFill>
                <a:latin typeface="Helvetica" pitchFamily="2" charset="0"/>
              </a:rPr>
              <a:t> of </a:t>
            </a:r>
            <a:r>
              <a:rPr lang="tr-TR" sz="1600" dirty="0" err="1">
                <a:solidFill>
                  <a:schemeClr val="accent1">
                    <a:lumMod val="50000"/>
                  </a:schemeClr>
                </a:solidFill>
                <a:latin typeface="Helvetica" pitchFamily="2" charset="0"/>
              </a:rPr>
              <a:t>Geographical</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Indications</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and</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Traditional</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Speciality</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Guaranteed</a:t>
            </a:r>
            <a:r>
              <a:rPr lang="tr-TR" sz="1600" dirty="0">
                <a:solidFill>
                  <a:schemeClr val="accent1">
                    <a:lumMod val="50000"/>
                  </a:schemeClr>
                </a:solidFill>
                <a:latin typeface="Helvetica" pitchFamily="2" charset="0"/>
              </a:rPr>
              <a:t> in </a:t>
            </a:r>
            <a:r>
              <a:rPr lang="tr-TR" sz="1600" dirty="0" err="1">
                <a:solidFill>
                  <a:schemeClr val="accent1">
                    <a:lumMod val="50000"/>
                  </a:schemeClr>
                </a:solidFill>
                <a:latin typeface="Helvetica" pitchFamily="2" charset="0"/>
              </a:rPr>
              <a:t>the</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European</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Union</a:t>
            </a:r>
            <a:r>
              <a:rPr lang="tr-TR" sz="1600" dirty="0">
                <a:solidFill>
                  <a:schemeClr val="accent1">
                    <a:lumMod val="50000"/>
                  </a:schemeClr>
                </a:solidFill>
                <a:latin typeface="Helvetica" pitchFamily="2" charset="0"/>
              </a:rPr>
              <a:t> </a:t>
            </a:r>
            <a:r>
              <a:rPr lang="tr-TR" sz="1600" dirty="0" err="1">
                <a:solidFill>
                  <a:schemeClr val="accent1">
                    <a:lumMod val="50000"/>
                  </a:schemeClr>
                </a:solidFill>
                <a:latin typeface="Helvetica" pitchFamily="2" charset="0"/>
              </a:rPr>
              <a:t>Law</a:t>
            </a:r>
            <a:r>
              <a:rPr lang="tr-TR" sz="1600" dirty="0">
                <a:solidFill>
                  <a:schemeClr val="accent1">
                    <a:lumMod val="50000"/>
                  </a:schemeClr>
                </a:solidFill>
                <a:latin typeface="Helvetica" pitchFamily="2" charset="0"/>
              </a:rPr>
              <a:t> » Projesi, 2016-2019 (http://eugis.itu.edu.tr)</a:t>
            </a:r>
          </a:p>
          <a:p>
            <a:pPr lvl="0" algn="just">
              <a:defRPr/>
            </a:pPr>
            <a:endParaRPr lang="tr-TR" sz="1600" dirty="0">
              <a:solidFill>
                <a:srgbClr val="022756"/>
              </a:solidFill>
              <a:latin typeface="Helvetica" pitchFamily="2" charset="0"/>
            </a:endParaRPr>
          </a:p>
          <a:p>
            <a:pPr lvl="0" algn="just">
              <a:defRPr/>
            </a:pPr>
            <a:r>
              <a:rPr lang="tr-TR" sz="1600" dirty="0">
                <a:solidFill>
                  <a:srgbClr val="022756"/>
                </a:solidFill>
                <a:latin typeface="Helvetica" pitchFamily="2" charset="0"/>
              </a:rPr>
              <a:t>- Türkiye Ulusal Ajansı </a:t>
            </a:r>
            <a:r>
              <a:rPr lang="tr-TR" sz="1600" dirty="0" err="1">
                <a:solidFill>
                  <a:srgbClr val="022756"/>
                </a:solidFill>
                <a:latin typeface="Helvetica" pitchFamily="2" charset="0"/>
              </a:rPr>
              <a:t>Eurodesk</a:t>
            </a:r>
            <a:r>
              <a:rPr lang="tr-TR" sz="1600" dirty="0">
                <a:solidFill>
                  <a:srgbClr val="022756"/>
                </a:solidFill>
                <a:latin typeface="Helvetica" pitchFamily="2" charset="0"/>
              </a:rPr>
              <a:t> Temas Noktaları Mali Destek Programı kapsamında “Türkiye </a:t>
            </a:r>
            <a:r>
              <a:rPr lang="tr-TR" sz="1600" dirty="0" err="1">
                <a:solidFill>
                  <a:srgbClr val="022756"/>
                </a:solidFill>
                <a:latin typeface="Helvetica" pitchFamily="2" charset="0"/>
              </a:rPr>
              <a:t>Eurodesk</a:t>
            </a:r>
            <a:r>
              <a:rPr lang="tr-TR" sz="1600" dirty="0">
                <a:solidFill>
                  <a:srgbClr val="022756"/>
                </a:solidFill>
                <a:latin typeface="Helvetica" pitchFamily="2" charset="0"/>
              </a:rPr>
              <a:t> Ağı ile İstanbul’da Erasmus+ </a:t>
            </a:r>
            <a:r>
              <a:rPr lang="tr-TR" sz="1600" dirty="0" err="1">
                <a:solidFill>
                  <a:srgbClr val="022756"/>
                </a:solidFill>
                <a:latin typeface="Helvetica" pitchFamily="2" charset="0"/>
              </a:rPr>
              <a:t>Grundtvig</a:t>
            </a:r>
            <a:r>
              <a:rPr lang="tr-TR" sz="1600" dirty="0">
                <a:solidFill>
                  <a:srgbClr val="022756"/>
                </a:solidFill>
                <a:latin typeface="Helvetica" pitchFamily="2" charset="0"/>
              </a:rPr>
              <a:t> Programı Yaygınlaştırılıyor Projesi, 2014 (http://www erasmusplusgrundtvig.itu.edu.tr</a:t>
            </a:r>
          </a:p>
          <a:p>
            <a:pPr lvl="0" algn="just">
              <a:defRPr/>
            </a:pPr>
            <a:endParaRPr lang="tr-TR" sz="1600" dirty="0">
              <a:solidFill>
                <a:srgbClr val="022756"/>
              </a:solidFill>
              <a:latin typeface="Helvetica" pitchFamily="2" charset="0"/>
            </a:endParaRPr>
          </a:p>
          <a:p>
            <a:pPr lvl="0" algn="just">
              <a:defRPr/>
            </a:pPr>
            <a:r>
              <a:rPr lang="tr-TR" sz="1600" dirty="0">
                <a:solidFill>
                  <a:srgbClr val="022756"/>
                </a:solidFill>
                <a:latin typeface="Helvetica" pitchFamily="2" charset="0"/>
              </a:rPr>
              <a:t>- AB Gençlik Programı kapsamında "Genç İstihdamının Önündeki Engellerin Kaldırılması-</a:t>
            </a:r>
            <a:r>
              <a:rPr lang="tr-TR" sz="1600" dirty="0" err="1">
                <a:solidFill>
                  <a:srgbClr val="022756"/>
                </a:solidFill>
                <a:latin typeface="Helvetica" pitchFamily="2" charset="0"/>
              </a:rPr>
              <a:t>Removing</a:t>
            </a:r>
            <a:r>
              <a:rPr lang="tr-TR" sz="1600" dirty="0">
                <a:solidFill>
                  <a:srgbClr val="022756"/>
                </a:solidFill>
                <a:latin typeface="Helvetica" pitchFamily="2" charset="0"/>
              </a:rPr>
              <a:t> </a:t>
            </a:r>
            <a:r>
              <a:rPr lang="tr-TR" sz="1600" dirty="0" err="1">
                <a:solidFill>
                  <a:srgbClr val="022756"/>
                </a:solidFill>
                <a:latin typeface="Helvetica" pitchFamily="2" charset="0"/>
              </a:rPr>
              <a:t>the</a:t>
            </a:r>
            <a:r>
              <a:rPr lang="tr-TR" sz="1600" dirty="0">
                <a:solidFill>
                  <a:srgbClr val="022756"/>
                </a:solidFill>
                <a:latin typeface="Helvetica" pitchFamily="2" charset="0"/>
              </a:rPr>
              <a:t> </a:t>
            </a:r>
            <a:r>
              <a:rPr lang="tr-TR" sz="1600" dirty="0" err="1">
                <a:solidFill>
                  <a:srgbClr val="022756"/>
                </a:solidFill>
                <a:latin typeface="Helvetica" pitchFamily="2" charset="0"/>
              </a:rPr>
              <a:t>Barriers</a:t>
            </a:r>
            <a:r>
              <a:rPr lang="tr-TR" sz="1600" dirty="0">
                <a:solidFill>
                  <a:srgbClr val="022756"/>
                </a:solidFill>
                <a:latin typeface="Helvetica" pitchFamily="2" charset="0"/>
              </a:rPr>
              <a:t> in Front of </a:t>
            </a:r>
            <a:r>
              <a:rPr lang="tr-TR" sz="1600" dirty="0" err="1">
                <a:solidFill>
                  <a:srgbClr val="022756"/>
                </a:solidFill>
                <a:latin typeface="Helvetica" pitchFamily="2" charset="0"/>
              </a:rPr>
              <a:t>The</a:t>
            </a:r>
            <a:r>
              <a:rPr lang="tr-TR" sz="1600" dirty="0">
                <a:solidFill>
                  <a:srgbClr val="022756"/>
                </a:solidFill>
                <a:latin typeface="Helvetica" pitchFamily="2" charset="0"/>
              </a:rPr>
              <a:t> </a:t>
            </a:r>
            <a:r>
              <a:rPr lang="tr-TR" sz="1600" dirty="0" err="1">
                <a:solidFill>
                  <a:srgbClr val="022756"/>
                </a:solidFill>
                <a:latin typeface="Helvetica" pitchFamily="2" charset="0"/>
              </a:rPr>
              <a:t>Youth</a:t>
            </a:r>
            <a:r>
              <a:rPr lang="tr-TR" sz="1600" dirty="0">
                <a:solidFill>
                  <a:srgbClr val="022756"/>
                </a:solidFill>
                <a:latin typeface="Helvetica" pitchFamily="2" charset="0"/>
              </a:rPr>
              <a:t> </a:t>
            </a:r>
            <a:r>
              <a:rPr lang="tr-TR" sz="1600" dirty="0" err="1">
                <a:solidFill>
                  <a:srgbClr val="022756"/>
                </a:solidFill>
                <a:latin typeface="Helvetica" pitchFamily="2" charset="0"/>
              </a:rPr>
              <a:t>Employment</a:t>
            </a:r>
            <a:r>
              <a:rPr lang="tr-TR" sz="1600" dirty="0">
                <a:solidFill>
                  <a:srgbClr val="022756"/>
                </a:solidFill>
                <a:latin typeface="Helvetica" pitchFamily="2" charset="0"/>
              </a:rPr>
              <a:t> (TR 43 5 2012 R 2 Projesi, 2012-2013 http :://www.istyouth.itu edu.tr</a:t>
            </a:r>
          </a:p>
          <a:p>
            <a:pPr lvl="0" algn="just">
              <a:defRPr/>
            </a:pPr>
            <a:endParaRPr lang="tr-TR" sz="1600" dirty="0">
              <a:solidFill>
                <a:srgbClr val="022756"/>
              </a:solidFill>
              <a:latin typeface="Helvetica" pitchFamily="2" charset="0"/>
            </a:endParaRPr>
          </a:p>
          <a:p>
            <a:pPr marL="285750" lvl="0" indent="-285750" algn="just">
              <a:buFont typeface="Arial" panose="020B0604020202020204" pitchFamily="34" charset="0"/>
              <a:buChar char="•"/>
              <a:defRPr/>
            </a:pPr>
            <a:r>
              <a:rPr lang="tr-TR" sz="1600" b="1" u="sng" dirty="0">
                <a:solidFill>
                  <a:srgbClr val="022756"/>
                </a:solidFill>
                <a:latin typeface="Helvetica" pitchFamily="2" charset="0"/>
              </a:rPr>
              <a:t>Ortak Olduğumuz Projeler</a:t>
            </a:r>
          </a:p>
          <a:p>
            <a:pPr lvl="0" algn="just">
              <a:defRPr/>
            </a:pPr>
            <a:endParaRPr lang="tr-TR" sz="1600" dirty="0">
              <a:solidFill>
                <a:srgbClr val="022756"/>
              </a:solidFill>
              <a:latin typeface="Helvetica" pitchFamily="2" charset="0"/>
            </a:endParaRPr>
          </a:p>
          <a:p>
            <a:pPr lvl="0" algn="just">
              <a:defRPr/>
            </a:pPr>
            <a:r>
              <a:rPr lang="tr-TR" sz="1600" dirty="0">
                <a:solidFill>
                  <a:srgbClr val="022756"/>
                </a:solidFill>
                <a:latin typeface="Helvetica" pitchFamily="2" charset="0"/>
              </a:rPr>
              <a:t>- “SAFE </a:t>
            </a:r>
            <a:r>
              <a:rPr lang="tr-TR" sz="1600" dirty="0" err="1">
                <a:solidFill>
                  <a:srgbClr val="022756"/>
                </a:solidFill>
                <a:latin typeface="Helvetica" pitchFamily="2" charset="0"/>
              </a:rPr>
              <a:t>Young</a:t>
            </a:r>
            <a:r>
              <a:rPr lang="tr-TR" sz="1600" dirty="0">
                <a:solidFill>
                  <a:srgbClr val="022756"/>
                </a:solidFill>
                <a:latin typeface="Helvetica" pitchFamily="2" charset="0"/>
              </a:rPr>
              <a:t> </a:t>
            </a:r>
            <a:r>
              <a:rPr lang="tr-TR" sz="1600" dirty="0" err="1">
                <a:solidFill>
                  <a:srgbClr val="022756"/>
                </a:solidFill>
                <a:latin typeface="Helvetica" pitchFamily="2" charset="0"/>
              </a:rPr>
              <a:t>Feel</a:t>
            </a:r>
            <a:r>
              <a:rPr lang="tr-TR" sz="1600" dirty="0">
                <a:solidFill>
                  <a:srgbClr val="022756"/>
                </a:solidFill>
                <a:latin typeface="Helvetica" pitchFamily="2" charset="0"/>
              </a:rPr>
              <a:t> </a:t>
            </a:r>
            <a:r>
              <a:rPr lang="tr-TR" sz="1600" dirty="0" err="1">
                <a:solidFill>
                  <a:srgbClr val="022756"/>
                </a:solidFill>
                <a:latin typeface="Helvetica" pitchFamily="2" charset="0"/>
              </a:rPr>
              <a:t>Environmental</a:t>
            </a:r>
            <a:r>
              <a:rPr lang="tr-TR" sz="1600" dirty="0">
                <a:solidFill>
                  <a:srgbClr val="022756"/>
                </a:solidFill>
                <a:latin typeface="Helvetica" pitchFamily="2" charset="0"/>
              </a:rPr>
              <a:t> </a:t>
            </a:r>
            <a:r>
              <a:rPr lang="tr-TR" sz="1600" dirty="0" err="1">
                <a:solidFill>
                  <a:srgbClr val="022756"/>
                </a:solidFill>
                <a:latin typeface="Helvetica" pitchFamily="2" charset="0"/>
              </a:rPr>
              <a:t>Sustainability</a:t>
            </a:r>
            <a:r>
              <a:rPr lang="tr-TR" sz="1600" dirty="0">
                <a:solidFill>
                  <a:srgbClr val="022756"/>
                </a:solidFill>
                <a:latin typeface="Helvetica" pitchFamily="2" charset="0"/>
              </a:rPr>
              <a:t>” Projesi 2011</a:t>
            </a:r>
          </a:p>
          <a:p>
            <a:pPr lvl="0" algn="just">
              <a:defRPr/>
            </a:pPr>
            <a:endParaRPr lang="tr-TR" sz="1600" dirty="0">
              <a:solidFill>
                <a:srgbClr val="022756"/>
              </a:solidFill>
              <a:latin typeface="Helvetica" pitchFamily="2" charset="0"/>
            </a:endParaRPr>
          </a:p>
          <a:p>
            <a:pPr lvl="0" algn="just">
              <a:defRPr/>
            </a:pPr>
            <a:r>
              <a:rPr lang="tr-TR" sz="1600" dirty="0">
                <a:solidFill>
                  <a:srgbClr val="022756"/>
                </a:solidFill>
                <a:latin typeface="Helvetica" pitchFamily="2" charset="0"/>
              </a:rPr>
              <a:t>- “</a:t>
            </a:r>
            <a:r>
              <a:rPr lang="tr-TR" sz="1600" dirty="0" err="1">
                <a:solidFill>
                  <a:srgbClr val="022756"/>
                </a:solidFill>
                <a:latin typeface="Helvetica" pitchFamily="2" charset="0"/>
              </a:rPr>
              <a:t>Young</a:t>
            </a:r>
            <a:r>
              <a:rPr lang="tr-TR" sz="1600" dirty="0">
                <a:solidFill>
                  <a:srgbClr val="022756"/>
                </a:solidFill>
                <a:latin typeface="Helvetica" pitchFamily="2" charset="0"/>
              </a:rPr>
              <a:t> </a:t>
            </a:r>
            <a:r>
              <a:rPr lang="tr-TR" sz="1600" dirty="0" err="1">
                <a:solidFill>
                  <a:srgbClr val="022756"/>
                </a:solidFill>
                <a:latin typeface="Helvetica" pitchFamily="2" charset="0"/>
              </a:rPr>
              <a:t>European</a:t>
            </a:r>
            <a:r>
              <a:rPr lang="tr-TR" sz="1600" dirty="0">
                <a:solidFill>
                  <a:srgbClr val="022756"/>
                </a:solidFill>
                <a:latin typeface="Helvetica" pitchFamily="2" charset="0"/>
              </a:rPr>
              <a:t> Active, </a:t>
            </a:r>
            <a:r>
              <a:rPr lang="tr-TR" sz="1600" dirty="0" err="1">
                <a:solidFill>
                  <a:srgbClr val="022756"/>
                </a:solidFill>
                <a:latin typeface="Helvetica" pitchFamily="2" charset="0"/>
              </a:rPr>
              <a:t>Aware</a:t>
            </a:r>
            <a:r>
              <a:rPr lang="tr-TR" sz="1600" dirty="0">
                <a:solidFill>
                  <a:srgbClr val="022756"/>
                </a:solidFill>
                <a:latin typeface="Helvetica" pitchFamily="2" charset="0"/>
              </a:rPr>
              <a:t>, </a:t>
            </a:r>
            <a:r>
              <a:rPr lang="tr-TR" sz="1600" dirty="0" err="1">
                <a:solidFill>
                  <a:srgbClr val="022756"/>
                </a:solidFill>
                <a:latin typeface="Helvetica" pitchFamily="2" charset="0"/>
              </a:rPr>
              <a:t>Employed</a:t>
            </a:r>
            <a:r>
              <a:rPr lang="tr-TR" sz="1600" dirty="0">
                <a:solidFill>
                  <a:srgbClr val="022756"/>
                </a:solidFill>
                <a:latin typeface="Helvetica" pitchFamily="2" charset="0"/>
              </a:rPr>
              <a:t> How </a:t>
            </a:r>
            <a:r>
              <a:rPr lang="tr-TR" sz="1600" dirty="0" err="1">
                <a:solidFill>
                  <a:srgbClr val="022756"/>
                </a:solidFill>
                <a:latin typeface="Helvetica" pitchFamily="2" charset="0"/>
              </a:rPr>
              <a:t>to</a:t>
            </a:r>
            <a:r>
              <a:rPr lang="tr-TR" sz="1600" dirty="0">
                <a:solidFill>
                  <a:srgbClr val="022756"/>
                </a:solidFill>
                <a:latin typeface="Helvetica" pitchFamily="2" charset="0"/>
              </a:rPr>
              <a:t> </a:t>
            </a:r>
            <a:r>
              <a:rPr lang="tr-TR" sz="1600" dirty="0" err="1">
                <a:solidFill>
                  <a:srgbClr val="022756"/>
                </a:solidFill>
                <a:latin typeface="Helvetica" pitchFamily="2" charset="0"/>
              </a:rPr>
              <a:t>Work</a:t>
            </a:r>
            <a:r>
              <a:rPr lang="tr-TR" sz="1600" dirty="0">
                <a:solidFill>
                  <a:srgbClr val="022756"/>
                </a:solidFill>
                <a:latin typeface="Helvetica" pitchFamily="2" charset="0"/>
              </a:rPr>
              <a:t> </a:t>
            </a:r>
            <a:r>
              <a:rPr lang="tr-TR" sz="1600" dirty="0" err="1">
                <a:solidFill>
                  <a:srgbClr val="022756"/>
                </a:solidFill>
                <a:latin typeface="Helvetica" pitchFamily="2" charset="0"/>
              </a:rPr>
              <a:t>With</a:t>
            </a:r>
            <a:r>
              <a:rPr lang="tr-TR" sz="1600" dirty="0">
                <a:solidFill>
                  <a:srgbClr val="022756"/>
                </a:solidFill>
                <a:latin typeface="Helvetica" pitchFamily="2" charset="0"/>
              </a:rPr>
              <a:t> </a:t>
            </a:r>
            <a:r>
              <a:rPr lang="tr-TR" sz="1600" dirty="0" err="1">
                <a:solidFill>
                  <a:srgbClr val="022756"/>
                </a:solidFill>
                <a:latin typeface="Helvetica" pitchFamily="2" charset="0"/>
              </a:rPr>
              <a:t>Youth</a:t>
            </a:r>
            <a:r>
              <a:rPr lang="tr-TR" sz="1600" dirty="0">
                <a:solidFill>
                  <a:srgbClr val="022756"/>
                </a:solidFill>
                <a:latin typeface="Helvetica" pitchFamily="2" charset="0"/>
              </a:rPr>
              <a:t> </a:t>
            </a:r>
            <a:r>
              <a:rPr lang="tr-TR" sz="1600" dirty="0" err="1">
                <a:solidFill>
                  <a:srgbClr val="022756"/>
                </a:solidFill>
                <a:latin typeface="Helvetica" pitchFamily="2" charset="0"/>
              </a:rPr>
              <a:t>With</a:t>
            </a:r>
            <a:r>
              <a:rPr lang="tr-TR" sz="1600" dirty="0">
                <a:solidFill>
                  <a:srgbClr val="022756"/>
                </a:solidFill>
                <a:latin typeface="Helvetica" pitchFamily="2" charset="0"/>
              </a:rPr>
              <a:t> </a:t>
            </a:r>
            <a:r>
              <a:rPr lang="tr-TR" sz="1600" dirty="0" err="1">
                <a:solidFill>
                  <a:srgbClr val="022756"/>
                </a:solidFill>
                <a:latin typeface="Helvetica" pitchFamily="2" charset="0"/>
              </a:rPr>
              <a:t>Lower</a:t>
            </a:r>
            <a:r>
              <a:rPr lang="tr-TR" sz="1600" dirty="0">
                <a:solidFill>
                  <a:srgbClr val="022756"/>
                </a:solidFill>
                <a:latin typeface="Helvetica" pitchFamily="2" charset="0"/>
              </a:rPr>
              <a:t> </a:t>
            </a:r>
            <a:r>
              <a:rPr lang="tr-TR" sz="1600" dirty="0" err="1">
                <a:solidFill>
                  <a:srgbClr val="022756"/>
                </a:solidFill>
                <a:latin typeface="Helvetica" pitchFamily="2" charset="0"/>
              </a:rPr>
              <a:t>Chances</a:t>
            </a:r>
            <a:r>
              <a:rPr lang="tr-TR" sz="1600" dirty="0">
                <a:solidFill>
                  <a:srgbClr val="022756"/>
                </a:solidFill>
                <a:latin typeface="Helvetica" pitchFamily="2" charset="0"/>
              </a:rPr>
              <a:t>?” Projesi 2011</a:t>
            </a:r>
          </a:p>
          <a:p>
            <a:pPr lvl="0" algn="just">
              <a:defRPr/>
            </a:pPr>
            <a:endParaRPr lang="tr-TR" sz="1600" dirty="0">
              <a:solidFill>
                <a:srgbClr val="022756"/>
              </a:solidFill>
              <a:latin typeface="Helvetica" pitchFamily="2" charset="0"/>
            </a:endParaRPr>
          </a:p>
          <a:p>
            <a:pPr lvl="0" algn="just">
              <a:defRPr/>
            </a:pPr>
            <a:r>
              <a:rPr lang="tr-TR" sz="1600" dirty="0">
                <a:solidFill>
                  <a:srgbClr val="022756"/>
                </a:solidFill>
                <a:latin typeface="Helvetica" pitchFamily="2" charset="0"/>
              </a:rPr>
              <a:t>- “Avrupa Birliği Farkındalığı İstanbul'da Şekilleniyor” Projesi 2011</a:t>
            </a:r>
          </a:p>
          <a:p>
            <a:pPr lvl="0" algn="just">
              <a:defRPr/>
            </a:pPr>
            <a:endParaRPr lang="tr-TR" sz="1600" dirty="0">
              <a:solidFill>
                <a:srgbClr val="022756"/>
              </a:solidFill>
              <a:latin typeface="Helvetica" pitchFamily="2" charset="0"/>
            </a:endParaRPr>
          </a:p>
          <a:p>
            <a:pPr lvl="0" algn="just">
              <a:defRPr/>
            </a:pPr>
            <a:r>
              <a:rPr lang="tr-TR" sz="1600" dirty="0">
                <a:solidFill>
                  <a:srgbClr val="022756"/>
                </a:solidFill>
                <a:latin typeface="Helvetica" pitchFamily="2" charset="0"/>
              </a:rPr>
              <a:t>- “</a:t>
            </a:r>
            <a:r>
              <a:rPr lang="tr-TR" sz="1600" dirty="0" err="1">
                <a:solidFill>
                  <a:srgbClr val="022756"/>
                </a:solidFill>
                <a:latin typeface="Helvetica" pitchFamily="2" charset="0"/>
              </a:rPr>
              <a:t>European</a:t>
            </a:r>
            <a:r>
              <a:rPr lang="tr-TR" sz="1600" dirty="0">
                <a:solidFill>
                  <a:srgbClr val="022756"/>
                </a:solidFill>
                <a:latin typeface="Helvetica" pitchFamily="2" charset="0"/>
              </a:rPr>
              <a:t> </a:t>
            </a:r>
            <a:r>
              <a:rPr lang="tr-TR" sz="1600" dirty="0" err="1">
                <a:solidFill>
                  <a:srgbClr val="022756"/>
                </a:solidFill>
                <a:latin typeface="Helvetica" pitchFamily="2" charset="0"/>
              </a:rPr>
              <a:t>Mobility</a:t>
            </a:r>
            <a:r>
              <a:rPr lang="tr-TR" sz="1600" dirty="0">
                <a:solidFill>
                  <a:srgbClr val="022756"/>
                </a:solidFill>
                <a:latin typeface="Helvetica" pitchFamily="2" charset="0"/>
              </a:rPr>
              <a:t> of </a:t>
            </a:r>
            <a:r>
              <a:rPr lang="tr-TR" sz="1600" dirty="0" err="1">
                <a:solidFill>
                  <a:srgbClr val="022756"/>
                </a:solidFill>
                <a:latin typeface="Helvetica" pitchFamily="2" charset="0"/>
              </a:rPr>
              <a:t>Youngsters</a:t>
            </a:r>
            <a:r>
              <a:rPr lang="tr-TR" sz="1600" dirty="0">
                <a:solidFill>
                  <a:srgbClr val="022756"/>
                </a:solidFill>
                <a:latin typeface="Helvetica" pitchFamily="2" charset="0"/>
              </a:rPr>
              <a:t> </a:t>
            </a:r>
            <a:r>
              <a:rPr lang="tr-TR" sz="1600" dirty="0" err="1">
                <a:solidFill>
                  <a:srgbClr val="022756"/>
                </a:solidFill>
                <a:latin typeface="Helvetica" pitchFamily="2" charset="0"/>
              </a:rPr>
              <a:t>towards</a:t>
            </a:r>
            <a:r>
              <a:rPr lang="tr-TR" sz="1600" dirty="0">
                <a:solidFill>
                  <a:srgbClr val="022756"/>
                </a:solidFill>
                <a:latin typeface="Helvetica" pitchFamily="2" charset="0"/>
              </a:rPr>
              <a:t> </a:t>
            </a:r>
            <a:r>
              <a:rPr lang="tr-TR" sz="1600" dirty="0" err="1">
                <a:solidFill>
                  <a:srgbClr val="022756"/>
                </a:solidFill>
                <a:latin typeface="Helvetica" pitchFamily="2" charset="0"/>
              </a:rPr>
              <a:t>Green</a:t>
            </a:r>
            <a:r>
              <a:rPr lang="tr-TR" sz="1600" dirty="0">
                <a:solidFill>
                  <a:srgbClr val="022756"/>
                </a:solidFill>
                <a:latin typeface="Helvetica" pitchFamily="2" charset="0"/>
              </a:rPr>
              <a:t> </a:t>
            </a:r>
            <a:r>
              <a:rPr lang="tr-TR" sz="1600" dirty="0" err="1">
                <a:solidFill>
                  <a:srgbClr val="022756"/>
                </a:solidFill>
                <a:latin typeface="Helvetica" pitchFamily="2" charset="0"/>
              </a:rPr>
              <a:t>Dream</a:t>
            </a:r>
            <a:r>
              <a:rPr lang="tr-TR" sz="1600" dirty="0">
                <a:solidFill>
                  <a:srgbClr val="022756"/>
                </a:solidFill>
                <a:latin typeface="Helvetica" pitchFamily="2" charset="0"/>
              </a:rPr>
              <a:t> EMYGREEN” Projesi 2012</a:t>
            </a:r>
            <a:endParaRPr kumimoji="0" lang="tr-TR" sz="1600" b="0" i="0" u="none" strike="noStrike" kern="1200" cap="none" spc="0" normalizeH="0" baseline="0" noProof="0" dirty="0">
              <a:ln>
                <a:noFill/>
              </a:ln>
              <a:solidFill>
                <a:srgbClr val="022756"/>
              </a:solidFill>
              <a:effectLst/>
              <a:uLnTx/>
              <a:uFillTx/>
              <a:latin typeface="Helvetica" pitchFamily="2" charset="0"/>
            </a:endParaRPr>
          </a:p>
        </p:txBody>
      </p:sp>
    </p:spTree>
    <p:extLst>
      <p:ext uri="{BB962C8B-B14F-4D97-AF65-F5344CB8AC3E}">
        <p14:creationId xmlns:p14="http://schemas.microsoft.com/office/powerpoint/2010/main" val="261784144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1469</TotalTime>
  <Words>1180</Words>
  <Application>Microsoft Office PowerPoint</Application>
  <PresentationFormat>Widescreen</PresentationFormat>
  <Paragraphs>133</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Serdar Ozoguz</cp:lastModifiedBy>
  <cp:revision>118</cp:revision>
  <dcterms:created xsi:type="dcterms:W3CDTF">2016-12-06T09:19:29Z</dcterms:created>
  <dcterms:modified xsi:type="dcterms:W3CDTF">2025-01-04T22:59:11Z</dcterms:modified>
</cp:coreProperties>
</file>